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2192000" cy="6858000"/>
  <p:notesSz cx="12192000" cy="68580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abash"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147" y="4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5T13:18:04" idx="1">
    <p:pos x="7107" y="1263"/>
    <p:text>duzen oder siezen? -&gt; ggf. sie-&gt; Sie</p:text>
    <p:extLst>
      <p:ext uri="{C676402C-5697-4E1C-873F-D02D1690AC5C}">
        <p15:threadingInfo xmlns:p15="http://schemas.microsoft.com/office/powerpoint/2012/main" timeZoneBias="-60"/>
      </p:ext>
      <p:ext uri="{19B8F6BF-5375-455C-9EA6-DF929625EA0E}">
        <p15:presenceInfo xmlns:p15="http://schemas.microsoft.com/office/powerpoint/2012/main" xmlns:w="http://schemas.openxmlformats.org/wordprocessingml/2006/main" xmlns:m="http://schemas.openxmlformats.org/officeDocument/2006/math" xmlns="" userId="teamlab_data:0;17;uid-1632153645430;1;8;Calabash;2;1;0;3;20;2021-11-05T12:18:04Z;4;38;{64129867-54C9-8482-BBD3-59C1974445FB};" providerId="AD"/>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Kopfzeilenplatzhalter 1"/>
          <p:cNvSpPr>
            <a:spLocks noGrp="1"/>
          </p:cNvSpPr>
          <p:nvPr>
            <p:ph type="hdr" sz="quarter"/>
          </p:nvPr>
        </p:nvSpPr>
        <p:spPr bwMode="auto">
          <a:xfrm>
            <a:off x="2" y="1"/>
            <a:ext cx="2945659" cy="498135"/>
          </a:xfrm>
          <a:prstGeom prst="rect">
            <a:avLst/>
          </a:prstGeom>
        </p:spPr>
        <p:txBody>
          <a:bodyPr vert="horz" lIns="95571" tIns="47786" rIns="95571" bIns="47786" rtlCol="0"/>
          <a:lstStyle>
            <a:lvl1pPr algn="l">
              <a:defRPr sz="1300"/>
            </a:lvl1pPr>
          </a:lstStyle>
          <a:p>
            <a:pPr>
              <a:defRPr/>
            </a:pPr>
            <a:endParaRPr lang="de-DE"/>
          </a:p>
        </p:txBody>
      </p:sp>
      <p:sp>
        <p:nvSpPr>
          <p:cNvPr id="3" name="Datumsplatzhalter 2"/>
          <p:cNvSpPr>
            <a:spLocks noGrp="1"/>
          </p:cNvSpPr>
          <p:nvPr>
            <p:ph type="dt" idx="1"/>
          </p:nvPr>
        </p:nvSpPr>
        <p:spPr bwMode="auto">
          <a:xfrm>
            <a:off x="3850445" y="1"/>
            <a:ext cx="2945659" cy="498135"/>
          </a:xfrm>
          <a:prstGeom prst="rect">
            <a:avLst/>
          </a:prstGeom>
        </p:spPr>
        <p:txBody>
          <a:bodyPr vert="horz" lIns="95571" tIns="47786" rIns="95571" bIns="47786" rtlCol="0"/>
          <a:lstStyle>
            <a:lvl1pPr algn="r">
              <a:defRPr sz="1300"/>
            </a:lvl1pPr>
          </a:lstStyle>
          <a:p>
            <a:pPr>
              <a:defRPr/>
            </a:pPr>
            <a:fld id="{B3E17B85-ED6C-4735-8B60-A4E34CEEDCC8}" type="datetimeFigureOut">
              <a:rPr lang="de-DE"/>
              <a:t>07.08.2023</a:t>
            </a:fld>
            <a:endParaRPr lang="de-DE"/>
          </a:p>
        </p:txBody>
      </p:sp>
      <p:sp>
        <p:nvSpPr>
          <p:cNvPr id="4" name="Folienbildplatzhalter 3"/>
          <p:cNvSpPr>
            <a:spLocks noGrp="1" noRot="1" noChangeAspect="1"/>
          </p:cNvSpPr>
          <p:nvPr>
            <p:ph type="sldImg" idx="2"/>
          </p:nvPr>
        </p:nvSpPr>
        <p:spPr bwMode="auto">
          <a:xfrm>
            <a:off x="420688" y="1241425"/>
            <a:ext cx="5956300" cy="3351213"/>
          </a:xfrm>
          <a:prstGeom prst="rect">
            <a:avLst/>
          </a:prstGeom>
          <a:noFill/>
          <a:ln w="12700">
            <a:solidFill>
              <a:prstClr val="black"/>
            </a:solidFill>
          </a:ln>
        </p:spPr>
        <p:txBody>
          <a:bodyPr vert="horz" lIns="95571" tIns="47786" rIns="95571" bIns="47786" rtlCol="0" anchor="ctr"/>
          <a:lstStyle/>
          <a:p>
            <a:pPr>
              <a:defRPr/>
            </a:pPr>
            <a:endParaRPr lang="de-DE"/>
          </a:p>
        </p:txBody>
      </p:sp>
      <p:sp>
        <p:nvSpPr>
          <p:cNvPr id="5" name="Notizenplatzhalter 4"/>
          <p:cNvSpPr>
            <a:spLocks noGrp="1"/>
          </p:cNvSpPr>
          <p:nvPr>
            <p:ph type="body" sz="quarter" idx="3"/>
          </p:nvPr>
        </p:nvSpPr>
        <p:spPr bwMode="auto">
          <a:xfrm>
            <a:off x="679768" y="4777959"/>
            <a:ext cx="5438140" cy="3909238"/>
          </a:xfrm>
          <a:prstGeom prst="rect">
            <a:avLst/>
          </a:prstGeom>
        </p:spPr>
        <p:txBody>
          <a:bodyPr vert="horz" lIns="95571" tIns="47786" rIns="95571" bIns="47786" rtlCol="0"/>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Fußzeilenplatzhalter 5"/>
          <p:cNvSpPr>
            <a:spLocks noGrp="1"/>
          </p:cNvSpPr>
          <p:nvPr>
            <p:ph type="ftr" sz="quarter" idx="4"/>
          </p:nvPr>
        </p:nvSpPr>
        <p:spPr bwMode="auto">
          <a:xfrm>
            <a:off x="2" y="9430092"/>
            <a:ext cx="2945659" cy="498134"/>
          </a:xfrm>
          <a:prstGeom prst="rect">
            <a:avLst/>
          </a:prstGeom>
        </p:spPr>
        <p:txBody>
          <a:bodyPr vert="horz" lIns="95571" tIns="47786" rIns="95571" bIns="47786" rtlCol="0" anchor="b"/>
          <a:lstStyle>
            <a:lvl1pPr algn="l">
              <a:defRPr sz="1300"/>
            </a:lvl1pPr>
          </a:lstStyle>
          <a:p>
            <a:pPr>
              <a:defRPr/>
            </a:pPr>
            <a:endParaRPr lang="de-DE"/>
          </a:p>
        </p:txBody>
      </p:sp>
      <p:sp>
        <p:nvSpPr>
          <p:cNvPr id="7" name="Foliennummernplatzhalter 6"/>
          <p:cNvSpPr>
            <a:spLocks noGrp="1"/>
          </p:cNvSpPr>
          <p:nvPr>
            <p:ph type="sldNum" sz="quarter" idx="5"/>
          </p:nvPr>
        </p:nvSpPr>
        <p:spPr bwMode="auto">
          <a:xfrm>
            <a:off x="3850445" y="9430092"/>
            <a:ext cx="2945659" cy="498134"/>
          </a:xfrm>
          <a:prstGeom prst="rect">
            <a:avLst/>
          </a:prstGeom>
        </p:spPr>
        <p:txBody>
          <a:bodyPr vert="horz" lIns="95571" tIns="47786" rIns="95571" bIns="47786" rtlCol="0" anchor="b"/>
          <a:lstStyle>
            <a:lvl1pPr algn="r">
              <a:defRPr sz="1300"/>
            </a:lvl1pPr>
          </a:lstStyle>
          <a:p>
            <a:pPr>
              <a:defRPr/>
            </a:pPr>
            <a:fld id="{82C9378C-BFD6-498A-847D-85ED6A879DD1}" type="slidenum">
              <a:rPr lang="de-DE"/>
              <a:t>‹Nr.›</a:t>
            </a:fld>
            <a:endParaRPr lang="de-DE"/>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67002025" name="Folienbildplatzhalter 1"/>
          <p:cNvSpPr>
            <a:spLocks noGrp="1" noRot="1" noChangeAspect="1"/>
          </p:cNvSpPr>
          <p:nvPr>
            <p:ph type="sldImg"/>
          </p:nvPr>
        </p:nvSpPr>
        <p:spPr bwMode="auto"/>
      </p:sp>
      <p:sp>
        <p:nvSpPr>
          <p:cNvPr id="1832828232" name="Notizenplatzhalter 2"/>
          <p:cNvSpPr>
            <a:spLocks noGrp="1"/>
          </p:cNvSpPr>
          <p:nvPr>
            <p:ph type="body" idx="1"/>
          </p:nvPr>
        </p:nvSpPr>
        <p:spPr bwMode="auto"/>
        <p:txBody>
          <a:bodyPr/>
          <a:lstStyle/>
          <a:p>
            <a:pPr>
              <a:defRPr/>
            </a:pPr>
            <a:r>
              <a:rPr lang="de-DE"/>
              <a:t>Challenge geschafft, Veränderung ist möglich</a:t>
            </a:r>
          </a:p>
        </p:txBody>
      </p:sp>
      <p:sp>
        <p:nvSpPr>
          <p:cNvPr id="664441781" name="Foliennummernplatzhalter 3"/>
          <p:cNvSpPr>
            <a:spLocks noGrp="1"/>
          </p:cNvSpPr>
          <p:nvPr>
            <p:ph type="sldNum" sz="quarter" idx="10"/>
          </p:nvPr>
        </p:nvSpPr>
        <p:spPr bwMode="auto"/>
        <p:txBody>
          <a:bodyPr/>
          <a:lstStyle/>
          <a:p>
            <a:pPr>
              <a:defRPr/>
            </a:pPr>
            <a:fld id="{298E74F8-B3B0-4708-1C91-8736A7C42E40}" type="slidenum">
              <a:rPr lang="de-DE"/>
              <a:t>3</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16181964" name="Folienbildplatzhalter 1"/>
          <p:cNvSpPr>
            <a:spLocks noGrp="1" noRot="1" noChangeAspect="1"/>
          </p:cNvSpPr>
          <p:nvPr>
            <p:ph type="sldImg"/>
          </p:nvPr>
        </p:nvSpPr>
        <p:spPr bwMode="auto"/>
      </p:sp>
      <p:sp>
        <p:nvSpPr>
          <p:cNvPr id="226289836" name="Notizenplatzhalter 2"/>
          <p:cNvSpPr>
            <a:spLocks noGrp="1"/>
          </p:cNvSpPr>
          <p:nvPr>
            <p:ph type="body" idx="1"/>
          </p:nvPr>
        </p:nvSpPr>
        <p:spPr bwMode="auto"/>
        <p:txBody>
          <a:bodyPr/>
          <a:lstStyle/>
          <a:p>
            <a:pPr>
              <a:defRPr/>
            </a:pPr>
            <a:r>
              <a:rPr lang="de-DE"/>
              <a:t>Challenge geschafft, Veränderung ist möglich</a:t>
            </a:r>
          </a:p>
        </p:txBody>
      </p:sp>
      <p:sp>
        <p:nvSpPr>
          <p:cNvPr id="2020064178" name="Foliennummernplatzhalter 3"/>
          <p:cNvSpPr>
            <a:spLocks noGrp="1"/>
          </p:cNvSpPr>
          <p:nvPr>
            <p:ph type="sldNum" sz="quarter" idx="10"/>
          </p:nvPr>
        </p:nvSpPr>
        <p:spPr bwMode="auto"/>
        <p:txBody>
          <a:bodyPr/>
          <a:lstStyle/>
          <a:p>
            <a:pPr>
              <a:defRPr/>
            </a:pPr>
            <a:fld id="{2F96202E-4FC2-9E50-BCE8-73FB15A3F984}" type="slidenum">
              <a:rPr lang="de-DE"/>
              <a:t>15</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53284145" name="Folienbildplatzhalter 1"/>
          <p:cNvSpPr>
            <a:spLocks noGrp="1" noRot="1" noChangeAspect="1"/>
          </p:cNvSpPr>
          <p:nvPr>
            <p:ph type="sldImg"/>
          </p:nvPr>
        </p:nvSpPr>
        <p:spPr bwMode="auto"/>
      </p:sp>
      <p:sp>
        <p:nvSpPr>
          <p:cNvPr id="1445884601" name="Notizenplatzhalter 2"/>
          <p:cNvSpPr>
            <a:spLocks noGrp="1"/>
          </p:cNvSpPr>
          <p:nvPr>
            <p:ph type="body" idx="1"/>
          </p:nvPr>
        </p:nvSpPr>
        <p:spPr bwMode="auto"/>
        <p:txBody>
          <a:bodyPr/>
          <a:lstStyle/>
          <a:p>
            <a:pPr>
              <a:defRPr/>
            </a:pPr>
            <a:r>
              <a:rPr lang="de-DE"/>
              <a:t>Challenge geschafft, Veränderung ist möglich</a:t>
            </a:r>
          </a:p>
        </p:txBody>
      </p:sp>
      <p:sp>
        <p:nvSpPr>
          <p:cNvPr id="257198954" name="Foliennummernplatzhalter 3"/>
          <p:cNvSpPr>
            <a:spLocks noGrp="1"/>
          </p:cNvSpPr>
          <p:nvPr>
            <p:ph type="sldNum" sz="quarter" idx="10"/>
          </p:nvPr>
        </p:nvSpPr>
        <p:spPr bwMode="auto"/>
        <p:txBody>
          <a:bodyPr/>
          <a:lstStyle/>
          <a:p>
            <a:pPr>
              <a:defRPr/>
            </a:pPr>
            <a:fld id="{43877D9F-7C61-0784-276B-15479DBBA59E}" type="slidenum">
              <a:rPr lang="de-DE"/>
              <a:t>4</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16027296" name="Folienbildplatzhalter 1"/>
          <p:cNvSpPr>
            <a:spLocks noGrp="1" noRot="1" noChangeAspect="1"/>
          </p:cNvSpPr>
          <p:nvPr>
            <p:ph type="sldImg"/>
          </p:nvPr>
        </p:nvSpPr>
        <p:spPr bwMode="auto"/>
      </p:sp>
      <p:sp>
        <p:nvSpPr>
          <p:cNvPr id="66125595" name="Notizenplatzhalter 2"/>
          <p:cNvSpPr>
            <a:spLocks noGrp="1"/>
          </p:cNvSpPr>
          <p:nvPr>
            <p:ph type="body" idx="1"/>
          </p:nvPr>
        </p:nvSpPr>
        <p:spPr bwMode="auto"/>
        <p:txBody>
          <a:bodyPr/>
          <a:lstStyle/>
          <a:p>
            <a:pPr>
              <a:defRPr/>
            </a:pPr>
            <a:r>
              <a:rPr lang="de-DE"/>
              <a:t>Challenge geschafft, Veränderung ist möglich</a:t>
            </a:r>
          </a:p>
        </p:txBody>
      </p:sp>
      <p:sp>
        <p:nvSpPr>
          <p:cNvPr id="1506068236" name="Foliennummernplatzhalter 3"/>
          <p:cNvSpPr>
            <a:spLocks noGrp="1"/>
          </p:cNvSpPr>
          <p:nvPr>
            <p:ph type="sldNum" sz="quarter" idx="10"/>
          </p:nvPr>
        </p:nvSpPr>
        <p:spPr bwMode="auto"/>
        <p:txBody>
          <a:bodyPr/>
          <a:lstStyle/>
          <a:p>
            <a:pPr>
              <a:defRPr/>
            </a:pPr>
            <a:fld id="{237AD1AA-A8BB-DB3C-ABF6-1CDEEB0F90D3}" type="slidenum">
              <a:rPr lang="de-DE"/>
              <a:t>5</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2243171" name="Folienbildplatzhalter 1"/>
          <p:cNvSpPr>
            <a:spLocks noGrp="1" noRot="1" noChangeAspect="1"/>
          </p:cNvSpPr>
          <p:nvPr>
            <p:ph type="sldImg"/>
          </p:nvPr>
        </p:nvSpPr>
        <p:spPr bwMode="auto"/>
      </p:sp>
      <p:sp>
        <p:nvSpPr>
          <p:cNvPr id="223908794" name="Notizenplatzhalter 2"/>
          <p:cNvSpPr>
            <a:spLocks noGrp="1"/>
          </p:cNvSpPr>
          <p:nvPr>
            <p:ph type="body" idx="1"/>
          </p:nvPr>
        </p:nvSpPr>
        <p:spPr bwMode="auto"/>
        <p:txBody>
          <a:bodyPr/>
          <a:lstStyle/>
          <a:p>
            <a:pPr>
              <a:defRPr/>
            </a:pPr>
            <a:r>
              <a:rPr lang="de-DE"/>
              <a:t>Klimafreundlichere Alternative ist teurer</a:t>
            </a:r>
            <a:endParaRPr/>
          </a:p>
          <a:p>
            <a:pPr>
              <a:defRPr/>
            </a:pPr>
            <a:r>
              <a:rPr lang="de-DE"/>
              <a:t>(z.B. häufig Flüge, Bio-Essen, …)</a:t>
            </a:r>
          </a:p>
        </p:txBody>
      </p:sp>
      <p:sp>
        <p:nvSpPr>
          <p:cNvPr id="1961561999" name="Foliennummernplatzhalter 3"/>
          <p:cNvSpPr>
            <a:spLocks noGrp="1"/>
          </p:cNvSpPr>
          <p:nvPr>
            <p:ph type="sldNum" sz="quarter" idx="10"/>
          </p:nvPr>
        </p:nvSpPr>
        <p:spPr bwMode="auto"/>
        <p:txBody>
          <a:bodyPr/>
          <a:lstStyle/>
          <a:p>
            <a:pPr>
              <a:defRPr/>
            </a:pPr>
            <a:fld id="{70049664-7B21-CABA-DD1C-40E049F11B7B}" type="slidenum">
              <a:rPr lang="de-DE"/>
              <a:t>6</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89399117" name="Folienbildplatzhalter 1"/>
          <p:cNvSpPr>
            <a:spLocks noGrp="1" noRot="1" noChangeAspect="1" noTextEdit="1"/>
          </p:cNvSpPr>
          <p:nvPr>
            <p:ph type="sldImg"/>
          </p:nvPr>
        </p:nvSpPr>
        <p:spPr bwMode="auto">
          <a:prstGeom prst="rect">
            <a:avLst/>
          </a:prstGeom>
          <a:noFill/>
          <a:ln>
            <a:solidFill>
              <a:srgbClr val="000000"/>
            </a:solidFill>
            <a:miter/>
            <a:headEnd/>
            <a:tailEnd/>
          </a:ln>
        </p:spPr>
      </p:sp>
      <p:sp>
        <p:nvSpPr>
          <p:cNvPr id="725914092" name="Notizenplatzhalter 2"/>
          <p:cNvSpPr>
            <a:spLocks noGrp="1"/>
          </p:cNvSpPr>
          <p:nvPr>
            <p:ph type="body" idx="1"/>
          </p:nvPr>
        </p:nvSpPr>
        <p:spPr bwMode="auto">
          <a:prstGeom prst="rect">
            <a:avLst/>
          </a:prstGeom>
          <a:noFill/>
        </p:spPr>
        <p:txBody>
          <a:bodyPr/>
          <a:lstStyle/>
          <a:p>
            <a:pPr>
              <a:defRPr/>
            </a:pPr>
            <a:r>
              <a:rPr lang="de-DE"/>
              <a:t>Most activities of change agents are taking place on the „base level“, that is they follow existing rules.</a:t>
            </a:r>
            <a:endParaRPr/>
          </a:p>
          <a:p>
            <a:pPr>
              <a:defRPr/>
            </a:pPr>
            <a:endParaRPr lang="de-DE"/>
          </a:p>
          <a:p>
            <a:pPr>
              <a:defRPr/>
            </a:pPr>
            <a:r>
              <a:rPr lang="de-DE"/>
              <a:t>While it is certainly worthwhile for change agents to seek to combine sustainability activites with competetiveness, we may assume that effective and far reaching climate protection activities by companies may in the end cost them profits (and especially so if other companies fail to follow). And while profit maximisation may not be the only and ultimate goal of a corporation, we certainly agree that a corporation cannot end up with zero or negative profits.</a:t>
            </a:r>
            <a:endParaRPr/>
          </a:p>
          <a:p>
            <a:pPr>
              <a:defRPr/>
            </a:pPr>
            <a:r>
              <a:rPr lang="de-DE"/>
              <a:t>Playing the game according to existing rules puts companies in a dilemma situation. They are in a trade-off situation between increasing profits and increasing carbon reductions.</a:t>
            </a:r>
            <a:endParaRPr/>
          </a:p>
          <a:p>
            <a:pPr>
              <a:defRPr/>
            </a:pPr>
            <a:endParaRPr lang="de-DE" b="1"/>
          </a:p>
          <a:p>
            <a:pPr>
              <a:defRPr/>
            </a:pPr>
            <a:r>
              <a:rPr lang="de-DE" b="1"/>
              <a:t>(erscheinen)</a:t>
            </a:r>
            <a:endParaRPr/>
          </a:p>
          <a:p>
            <a:pPr>
              <a:defRPr/>
            </a:pPr>
            <a:endParaRPr lang="de-DE"/>
          </a:p>
          <a:p>
            <a:pPr>
              <a:defRPr/>
            </a:pPr>
            <a:r>
              <a:rPr lang="de-DE"/>
              <a:t>Stepping back a bit, we can have a closer look at the </a:t>
            </a:r>
            <a:r>
              <a:rPr lang="de-DE" b="1"/>
              <a:t>rules </a:t>
            </a:r>
            <a:r>
              <a:rPr lang="de-DE"/>
              <a:t>of this game. These rules currently include, for example, that polluters are not being held liable for the damage they cause. The rules include, that carbon emissions do not have a price.</a:t>
            </a:r>
            <a:endParaRPr lang="de-DE" b="1"/>
          </a:p>
          <a:p>
            <a:pPr>
              <a:defRPr/>
            </a:pPr>
            <a:endParaRPr lang="de-DE" b="1"/>
          </a:p>
          <a:p>
            <a:pPr>
              <a:defRPr/>
            </a:pPr>
            <a:r>
              <a:rPr lang="de-DE" b="1"/>
              <a:t> pto</a:t>
            </a:r>
          </a:p>
        </p:txBody>
      </p:sp>
      <p:sp>
        <p:nvSpPr>
          <p:cNvPr id="1419204552" name="Foliennummernplatzhalter 3"/>
          <p:cNvSpPr>
            <a:spLocks noGrp="1"/>
          </p:cNvSpPr>
          <p:nvPr>
            <p:ph type="sldNum" sz="quarter" idx="5"/>
          </p:nvPr>
        </p:nvSpPr>
        <p:spPr bwMode="auto">
          <a:prstGeom prst="rect">
            <a:avLst/>
          </a:prstGeom>
          <a:noFill/>
        </p:spPr>
        <p:txBody>
          <a:bodyPr/>
          <a:lstStyle>
            <a:lvl1pPr defTabSz="985221">
              <a:defRPr>
                <a:solidFill>
                  <a:schemeClr val="tx1"/>
                </a:solidFill>
                <a:latin typeface="Calibri"/>
                <a:cs typeface="Arial"/>
              </a:defRPr>
            </a:lvl1pPr>
            <a:lvl2pPr marL="832003" indent="-318905" defTabSz="985221">
              <a:defRPr>
                <a:solidFill>
                  <a:schemeClr val="tx1"/>
                </a:solidFill>
                <a:latin typeface="Calibri"/>
                <a:cs typeface="Arial"/>
              </a:defRPr>
            </a:lvl2pPr>
            <a:lvl3pPr marL="1280965" indent="-254768" defTabSz="985221">
              <a:defRPr>
                <a:solidFill>
                  <a:schemeClr val="tx1"/>
                </a:solidFill>
                <a:latin typeface="Calibri"/>
                <a:cs typeface="Arial"/>
              </a:defRPr>
            </a:lvl3pPr>
            <a:lvl4pPr marL="1794065" indent="-254768" defTabSz="985221">
              <a:defRPr>
                <a:solidFill>
                  <a:schemeClr val="tx1"/>
                </a:solidFill>
                <a:latin typeface="Calibri"/>
                <a:cs typeface="Arial"/>
              </a:defRPr>
            </a:lvl4pPr>
            <a:lvl5pPr marL="2307163" indent="-254768" defTabSz="985221">
              <a:defRPr>
                <a:solidFill>
                  <a:schemeClr val="tx1"/>
                </a:solidFill>
                <a:latin typeface="Calibri"/>
                <a:cs typeface="Arial"/>
              </a:defRPr>
            </a:lvl5pPr>
            <a:lvl6pPr marL="2820262" indent="-254768" defTabSz="985221">
              <a:spcBef>
                <a:spcPts val="0"/>
              </a:spcBef>
              <a:spcAft>
                <a:spcPts val="0"/>
              </a:spcAft>
              <a:defRPr>
                <a:solidFill>
                  <a:schemeClr val="tx1"/>
                </a:solidFill>
                <a:latin typeface="Calibri"/>
                <a:cs typeface="Arial"/>
              </a:defRPr>
            </a:lvl6pPr>
            <a:lvl7pPr marL="3333361" indent="-254768" defTabSz="985221">
              <a:spcBef>
                <a:spcPts val="0"/>
              </a:spcBef>
              <a:spcAft>
                <a:spcPts val="0"/>
              </a:spcAft>
              <a:defRPr>
                <a:solidFill>
                  <a:schemeClr val="tx1"/>
                </a:solidFill>
                <a:latin typeface="Calibri"/>
                <a:cs typeface="Arial"/>
              </a:defRPr>
            </a:lvl7pPr>
            <a:lvl8pPr marL="3846461" indent="-254768" defTabSz="985221">
              <a:spcBef>
                <a:spcPts val="0"/>
              </a:spcBef>
              <a:spcAft>
                <a:spcPts val="0"/>
              </a:spcAft>
              <a:defRPr>
                <a:solidFill>
                  <a:schemeClr val="tx1"/>
                </a:solidFill>
                <a:latin typeface="Calibri"/>
                <a:cs typeface="Arial"/>
              </a:defRPr>
            </a:lvl8pPr>
            <a:lvl9pPr marL="4359557" indent="-254768" defTabSz="985221">
              <a:spcBef>
                <a:spcPts val="0"/>
              </a:spcBef>
              <a:spcAft>
                <a:spcPts val="0"/>
              </a:spcAft>
              <a:defRPr>
                <a:solidFill>
                  <a:schemeClr val="tx1"/>
                </a:solidFill>
                <a:latin typeface="Calibri"/>
                <a:cs typeface="Arial"/>
              </a:defRPr>
            </a:lvl9pPr>
          </a:lstStyle>
          <a:p>
            <a:pPr>
              <a:defRPr/>
            </a:pPr>
            <a:fld id="{BEBF07E9-F240-09BC-D8BC-95AE96FF4F30}" type="slidenum">
              <a:rPr lang="de-DE"/>
              <a:t>9</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65532678" name="Folienbildplatzhalter 1"/>
          <p:cNvSpPr>
            <a:spLocks noGrp="1" noRot="1" noChangeAspect="1" noTextEdit="1"/>
          </p:cNvSpPr>
          <p:nvPr>
            <p:ph type="sldImg"/>
          </p:nvPr>
        </p:nvSpPr>
        <p:spPr bwMode="auto">
          <a:prstGeom prst="rect">
            <a:avLst/>
          </a:prstGeom>
          <a:noFill/>
          <a:ln>
            <a:solidFill>
              <a:srgbClr val="000000"/>
            </a:solidFill>
            <a:miter/>
            <a:headEnd/>
            <a:tailEnd/>
          </a:ln>
        </p:spPr>
      </p:sp>
      <p:sp>
        <p:nvSpPr>
          <p:cNvPr id="560322108" name="Notizenplatzhalter 2"/>
          <p:cNvSpPr>
            <a:spLocks noGrp="1"/>
          </p:cNvSpPr>
          <p:nvPr>
            <p:ph type="body" idx="1"/>
          </p:nvPr>
        </p:nvSpPr>
        <p:spPr bwMode="auto">
          <a:prstGeom prst="rect">
            <a:avLst/>
          </a:prstGeom>
          <a:noFill/>
        </p:spPr>
        <p:txBody>
          <a:bodyPr/>
          <a:lstStyle/>
          <a:p>
            <a:pPr>
              <a:defRPr/>
            </a:pPr>
            <a:r>
              <a:rPr lang="de-DE"/>
              <a:t>Most activities of change agents are taking place on the „base level“, that is they follow existing rules.</a:t>
            </a:r>
            <a:endParaRPr/>
          </a:p>
          <a:p>
            <a:pPr>
              <a:defRPr/>
            </a:pPr>
            <a:endParaRPr lang="de-DE"/>
          </a:p>
          <a:p>
            <a:pPr>
              <a:defRPr/>
            </a:pPr>
            <a:r>
              <a:rPr lang="de-DE"/>
              <a:t>While it is certainly worthwhile for change agents to seek to combine sustainability activites with competetiveness, we may assume that effective and far reaching climate protection activities by companies may in the end cost them profits (and especially so if other companies fail to follow). And while profit maximisation may not be the only and ultimate goal of a corporation, we certainly agree that a corporation cannot end up with zero or negative profits.</a:t>
            </a:r>
            <a:endParaRPr/>
          </a:p>
          <a:p>
            <a:pPr>
              <a:defRPr/>
            </a:pPr>
            <a:r>
              <a:rPr lang="de-DE"/>
              <a:t>Playing the game according to existing rules puts companies in a dilemma situation. They are in a trade-off situation between increasing profits and increasing carbon reductions.</a:t>
            </a:r>
            <a:endParaRPr/>
          </a:p>
          <a:p>
            <a:pPr>
              <a:defRPr/>
            </a:pPr>
            <a:endParaRPr lang="de-DE" b="1"/>
          </a:p>
          <a:p>
            <a:pPr>
              <a:defRPr/>
            </a:pPr>
            <a:r>
              <a:rPr lang="de-DE" b="1"/>
              <a:t>(erscheinen)</a:t>
            </a:r>
            <a:endParaRPr/>
          </a:p>
          <a:p>
            <a:pPr>
              <a:defRPr/>
            </a:pPr>
            <a:endParaRPr lang="de-DE"/>
          </a:p>
          <a:p>
            <a:pPr>
              <a:defRPr/>
            </a:pPr>
            <a:r>
              <a:rPr lang="de-DE"/>
              <a:t>Stepping back a bit, we can have a closer look at the </a:t>
            </a:r>
            <a:r>
              <a:rPr lang="de-DE" b="1"/>
              <a:t>rules </a:t>
            </a:r>
            <a:r>
              <a:rPr lang="de-DE"/>
              <a:t>of this game. These rules currently include, for example, that polluters are not being held liable for the damage they cause. The rules include, that carbon emissions do not have a price.</a:t>
            </a:r>
            <a:endParaRPr lang="de-DE" b="1"/>
          </a:p>
          <a:p>
            <a:pPr>
              <a:defRPr/>
            </a:pPr>
            <a:endParaRPr lang="de-DE" b="1"/>
          </a:p>
          <a:p>
            <a:pPr>
              <a:defRPr/>
            </a:pPr>
            <a:r>
              <a:rPr lang="de-DE" b="1"/>
              <a:t> pto</a:t>
            </a:r>
          </a:p>
        </p:txBody>
      </p:sp>
      <p:sp>
        <p:nvSpPr>
          <p:cNvPr id="545713636" name="Foliennummernplatzhalter 3"/>
          <p:cNvSpPr>
            <a:spLocks noGrp="1"/>
          </p:cNvSpPr>
          <p:nvPr>
            <p:ph type="sldNum" sz="quarter" idx="5"/>
          </p:nvPr>
        </p:nvSpPr>
        <p:spPr bwMode="auto">
          <a:prstGeom prst="rect">
            <a:avLst/>
          </a:prstGeom>
          <a:noFill/>
        </p:spPr>
        <p:txBody>
          <a:bodyPr/>
          <a:lstStyle>
            <a:lvl1pPr defTabSz="985221">
              <a:defRPr>
                <a:solidFill>
                  <a:schemeClr val="tx1"/>
                </a:solidFill>
                <a:latin typeface="Calibri"/>
                <a:cs typeface="Arial"/>
              </a:defRPr>
            </a:lvl1pPr>
            <a:lvl2pPr marL="832003" indent="-318905" defTabSz="985221">
              <a:defRPr>
                <a:solidFill>
                  <a:schemeClr val="tx1"/>
                </a:solidFill>
                <a:latin typeface="Calibri"/>
                <a:cs typeface="Arial"/>
              </a:defRPr>
            </a:lvl2pPr>
            <a:lvl3pPr marL="1280965" indent="-254768" defTabSz="985221">
              <a:defRPr>
                <a:solidFill>
                  <a:schemeClr val="tx1"/>
                </a:solidFill>
                <a:latin typeface="Calibri"/>
                <a:cs typeface="Arial"/>
              </a:defRPr>
            </a:lvl3pPr>
            <a:lvl4pPr marL="1794065" indent="-254768" defTabSz="985221">
              <a:defRPr>
                <a:solidFill>
                  <a:schemeClr val="tx1"/>
                </a:solidFill>
                <a:latin typeface="Calibri"/>
                <a:cs typeface="Arial"/>
              </a:defRPr>
            </a:lvl4pPr>
            <a:lvl5pPr marL="2307163" indent="-254768" defTabSz="985221">
              <a:defRPr>
                <a:solidFill>
                  <a:schemeClr val="tx1"/>
                </a:solidFill>
                <a:latin typeface="Calibri"/>
                <a:cs typeface="Arial"/>
              </a:defRPr>
            </a:lvl5pPr>
            <a:lvl6pPr marL="2820262" indent="-254768" defTabSz="985221">
              <a:spcBef>
                <a:spcPts val="0"/>
              </a:spcBef>
              <a:spcAft>
                <a:spcPts val="0"/>
              </a:spcAft>
              <a:defRPr>
                <a:solidFill>
                  <a:schemeClr val="tx1"/>
                </a:solidFill>
                <a:latin typeface="Calibri"/>
                <a:cs typeface="Arial"/>
              </a:defRPr>
            </a:lvl6pPr>
            <a:lvl7pPr marL="3333361" indent="-254768" defTabSz="985221">
              <a:spcBef>
                <a:spcPts val="0"/>
              </a:spcBef>
              <a:spcAft>
                <a:spcPts val="0"/>
              </a:spcAft>
              <a:defRPr>
                <a:solidFill>
                  <a:schemeClr val="tx1"/>
                </a:solidFill>
                <a:latin typeface="Calibri"/>
                <a:cs typeface="Arial"/>
              </a:defRPr>
            </a:lvl7pPr>
            <a:lvl8pPr marL="3846461" indent="-254768" defTabSz="985221">
              <a:spcBef>
                <a:spcPts val="0"/>
              </a:spcBef>
              <a:spcAft>
                <a:spcPts val="0"/>
              </a:spcAft>
              <a:defRPr>
                <a:solidFill>
                  <a:schemeClr val="tx1"/>
                </a:solidFill>
                <a:latin typeface="Calibri"/>
                <a:cs typeface="Arial"/>
              </a:defRPr>
            </a:lvl8pPr>
            <a:lvl9pPr marL="4359557" indent="-254768" defTabSz="985221">
              <a:spcBef>
                <a:spcPts val="0"/>
              </a:spcBef>
              <a:spcAft>
                <a:spcPts val="0"/>
              </a:spcAft>
              <a:defRPr>
                <a:solidFill>
                  <a:schemeClr val="tx1"/>
                </a:solidFill>
                <a:latin typeface="Calibri"/>
                <a:cs typeface="Arial"/>
              </a:defRPr>
            </a:lvl9pPr>
          </a:lstStyle>
          <a:p>
            <a:pPr>
              <a:defRPr/>
            </a:pPr>
            <a:fld id="{E2984F6B-A86E-8D67-7C6C-E168C0141487}" type="slidenum">
              <a:rPr lang="de-DE"/>
              <a:t>10</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84723613" name="Folienbildplatzhalter 1"/>
          <p:cNvSpPr>
            <a:spLocks noGrp="1" noRot="1" noChangeAspect="1"/>
          </p:cNvSpPr>
          <p:nvPr>
            <p:ph type="sldImg"/>
          </p:nvPr>
        </p:nvSpPr>
        <p:spPr bwMode="auto"/>
      </p:sp>
      <p:sp>
        <p:nvSpPr>
          <p:cNvPr id="259019645" name="Notizenplatzhalter 2"/>
          <p:cNvSpPr>
            <a:spLocks noGrp="1"/>
          </p:cNvSpPr>
          <p:nvPr>
            <p:ph type="body" idx="1"/>
          </p:nvPr>
        </p:nvSpPr>
        <p:spPr bwMode="auto"/>
        <p:txBody>
          <a:bodyPr/>
          <a:lstStyle/>
          <a:p>
            <a:pPr>
              <a:defRPr/>
            </a:pPr>
            <a:r>
              <a:rPr lang="de-DE"/>
              <a:t>Challenge geschafft, Veränderung ist möglich</a:t>
            </a:r>
          </a:p>
        </p:txBody>
      </p:sp>
      <p:sp>
        <p:nvSpPr>
          <p:cNvPr id="1847491365" name="Foliennummernplatzhalter 3"/>
          <p:cNvSpPr>
            <a:spLocks noGrp="1"/>
          </p:cNvSpPr>
          <p:nvPr>
            <p:ph type="sldNum" sz="quarter" idx="10"/>
          </p:nvPr>
        </p:nvSpPr>
        <p:spPr bwMode="auto"/>
        <p:txBody>
          <a:bodyPr/>
          <a:lstStyle/>
          <a:p>
            <a:pPr>
              <a:defRPr/>
            </a:pPr>
            <a:fld id="{2E62521B-161E-AB45-EFA4-8D96FF26AE34}" type="slidenum">
              <a:rPr lang="de-DE"/>
              <a:t>11</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550452986" name="Folienbildplatzhalter 1"/>
          <p:cNvSpPr>
            <a:spLocks noGrp="1" noRot="1" noChangeAspect="1"/>
          </p:cNvSpPr>
          <p:nvPr>
            <p:ph type="sldImg"/>
          </p:nvPr>
        </p:nvSpPr>
        <p:spPr bwMode="auto"/>
      </p:sp>
      <p:sp>
        <p:nvSpPr>
          <p:cNvPr id="256911946" name="Notizenplatzhalter 2"/>
          <p:cNvSpPr>
            <a:spLocks noGrp="1"/>
          </p:cNvSpPr>
          <p:nvPr>
            <p:ph type="body" idx="1"/>
          </p:nvPr>
        </p:nvSpPr>
        <p:spPr bwMode="auto"/>
        <p:txBody>
          <a:bodyPr/>
          <a:lstStyle/>
          <a:p>
            <a:pPr>
              <a:defRPr/>
            </a:pPr>
            <a:r>
              <a:rPr lang="de-DE"/>
              <a:t>Challenge geschafft, Veränderung ist möglich</a:t>
            </a:r>
          </a:p>
        </p:txBody>
      </p:sp>
      <p:sp>
        <p:nvSpPr>
          <p:cNvPr id="1301470906" name="Foliennummernplatzhalter 3"/>
          <p:cNvSpPr>
            <a:spLocks noGrp="1"/>
          </p:cNvSpPr>
          <p:nvPr>
            <p:ph type="sldNum" sz="quarter" idx="10"/>
          </p:nvPr>
        </p:nvSpPr>
        <p:spPr bwMode="auto"/>
        <p:txBody>
          <a:bodyPr/>
          <a:lstStyle/>
          <a:p>
            <a:pPr>
              <a:defRPr/>
            </a:pPr>
            <a:fld id="{5597F441-23FB-2D71-2645-0C60261BB06B}" type="slidenum">
              <a:rPr lang="de-DE"/>
              <a:t>13</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95761522" name="Folienbildplatzhalter 1"/>
          <p:cNvSpPr>
            <a:spLocks noGrp="1" noRot="1" noChangeAspect="1"/>
          </p:cNvSpPr>
          <p:nvPr>
            <p:ph type="sldImg"/>
          </p:nvPr>
        </p:nvSpPr>
        <p:spPr bwMode="auto"/>
      </p:sp>
      <p:sp>
        <p:nvSpPr>
          <p:cNvPr id="509663043" name="Notizenplatzhalter 2"/>
          <p:cNvSpPr>
            <a:spLocks noGrp="1"/>
          </p:cNvSpPr>
          <p:nvPr>
            <p:ph type="body" idx="1"/>
          </p:nvPr>
        </p:nvSpPr>
        <p:spPr bwMode="auto"/>
        <p:txBody>
          <a:bodyPr/>
          <a:lstStyle/>
          <a:p>
            <a:pPr>
              <a:defRPr/>
            </a:pPr>
            <a:r>
              <a:rPr lang="de-DE"/>
              <a:t>Situation ist nicht eindeutig, Informationen sind zu zahlreich und komplex, um sich immer fundiert entscheiden zu können…</a:t>
            </a:r>
            <a:endParaRPr/>
          </a:p>
          <a:p>
            <a:pPr>
              <a:defRPr/>
            </a:pPr>
            <a:endParaRPr lang="de-DE"/>
          </a:p>
          <a:p>
            <a:pPr>
              <a:defRPr/>
            </a:pPr>
            <a:r>
              <a:rPr lang="de-DE"/>
              <a:t>Beispiel Gurke, im Supermarkt:</a:t>
            </a:r>
            <a:endParaRPr/>
          </a:p>
          <a:p>
            <a:pPr marL="171450" indent="-171450">
              <a:buFontTx/>
              <a:buChar char="-"/>
              <a:defRPr/>
            </a:pPr>
            <a:r>
              <a:rPr lang="de-DE"/>
              <a:t>Biogurke, eingeschweißt, aus Spanien</a:t>
            </a:r>
            <a:endParaRPr/>
          </a:p>
          <a:p>
            <a:pPr marL="171450" indent="-171450">
              <a:buFontTx/>
              <a:buChar char="-"/>
              <a:defRPr/>
            </a:pPr>
            <a:r>
              <a:rPr lang="de-DE"/>
              <a:t>Freiland-Gurke ohne Einschweißung aus Italien</a:t>
            </a:r>
            <a:endParaRPr/>
          </a:p>
          <a:p>
            <a:pPr marL="171450" indent="-171450">
              <a:buFontTx/>
              <a:buChar char="-"/>
              <a:defRPr/>
            </a:pPr>
            <a:r>
              <a:rPr lang="de-DE"/>
              <a:t>Treibhausgurke von der Reichenau</a:t>
            </a:r>
            <a:endParaRPr/>
          </a:p>
          <a:p>
            <a:pPr marL="171450" indent="-171450">
              <a:buFontTx/>
              <a:buChar char="-"/>
              <a:defRPr/>
            </a:pPr>
            <a:endParaRPr lang="de-DE"/>
          </a:p>
          <a:p>
            <a:pPr marL="0" indent="0">
              <a:buFontTx/>
              <a:buNone/>
              <a:defRPr/>
            </a:pPr>
            <a:r>
              <a:rPr lang="de-DE"/>
              <a:t>Welche Gurke ist nachhaltiger?</a:t>
            </a:r>
          </a:p>
        </p:txBody>
      </p:sp>
      <p:sp>
        <p:nvSpPr>
          <p:cNvPr id="222738633" name="Foliennummernplatzhalter 3"/>
          <p:cNvSpPr>
            <a:spLocks noGrp="1"/>
          </p:cNvSpPr>
          <p:nvPr>
            <p:ph type="sldNum" sz="quarter" idx="10"/>
          </p:nvPr>
        </p:nvSpPr>
        <p:spPr bwMode="auto"/>
        <p:txBody>
          <a:bodyPr/>
          <a:lstStyle/>
          <a:p>
            <a:pPr>
              <a:defRPr/>
            </a:pPr>
            <a:fld id="{40D5CE82-F413-F461-7B53-50A39E676DA6}" type="slidenum">
              <a:rPr lang="de-DE"/>
              <a:t>14</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524000" y="1122363"/>
            <a:ext cx="9144000" cy="2387600"/>
          </a:xfrm>
        </p:spPr>
        <p:txBody>
          <a:bodyPr anchor="b"/>
          <a:lstStyle>
            <a:lvl1pPr algn="ctr">
              <a:defRPr sz="6000"/>
            </a:lvl1pPr>
          </a:lstStyle>
          <a:p>
            <a:pPr>
              <a:defRPr/>
            </a:pPr>
            <a:r>
              <a:rPr lang="de-DE"/>
              <a:t>Titelmasterformat durch Klicken bearbeiten</a:t>
            </a:r>
            <a:endParaRPr lang="en-US"/>
          </a:p>
        </p:txBody>
      </p:sp>
      <p:sp>
        <p:nvSpPr>
          <p:cNvPr id="3" name="Subtitl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lang="en-US"/>
          </a:p>
        </p:txBody>
      </p:sp>
      <p:sp>
        <p:nvSpPr>
          <p:cNvPr id="5" name="Footer Placeholder 4"/>
          <p:cNvSpPr>
            <a:spLocks noGrp="1"/>
          </p:cNvSpPr>
          <p:nvPr>
            <p:ph type="ftr" sz="quarter" idx="11"/>
          </p:nvPr>
        </p:nvSpPr>
        <p:spPr bwMode="auto">
          <a:xfrm>
            <a:off x="1284940" y="6356350"/>
            <a:ext cx="6868459" cy="365125"/>
          </a:xfrm>
        </p:spPr>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48F63A3B-78C7-47BE-AE5E-E10140E04643}" type="slidenum">
              <a:rPr lang="en-US"/>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el und vertikaler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Titelmasterformat durch Klicken bearbeiten</a:t>
            </a:r>
            <a:endParaRPr lang="en-US"/>
          </a:p>
        </p:txBody>
      </p:sp>
      <p:sp>
        <p:nvSpPr>
          <p:cNvPr id="3" name="Vertical Text Placeholder 2"/>
          <p:cNvSpPr>
            <a:spLocks noGrp="1"/>
          </p:cNvSpPr>
          <p:nvPr>
            <p:ph type="body" orient="vert" idx="1"/>
          </p:nvPr>
        </p:nvSpPr>
        <p:spPr bwMode="auto"/>
        <p:txBody>
          <a:bodyPr vert="eaVert"/>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Footer Placeholder 4"/>
          <p:cNvSpPr>
            <a:spLocks noGrp="1"/>
          </p:cNvSpPr>
          <p:nvPr>
            <p:ph type="ftr" sz="quarter" idx="11"/>
          </p:nvPr>
        </p:nvSpPr>
        <p:spPr bwMode="auto">
          <a:xfrm>
            <a:off x="838200" y="6356350"/>
            <a:ext cx="7315200" cy="365125"/>
          </a:xfrm>
        </p:spPr>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kaler Titel u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8724900" y="365125"/>
            <a:ext cx="2628900" cy="5811838"/>
          </a:xfrm>
        </p:spPr>
        <p:txBody>
          <a:bodyPr vert="eaVert"/>
          <a:lstStyle/>
          <a:p>
            <a:pPr>
              <a:defRPr/>
            </a:pPr>
            <a:r>
              <a:rPr lang="de-DE"/>
              <a:t>Titelmasterformat durch Klicken bearbeiten</a:t>
            </a:r>
            <a:endParaRPr lang="en-US"/>
          </a:p>
        </p:txBody>
      </p:sp>
      <p:sp>
        <p:nvSpPr>
          <p:cNvPr id="3" name="Vertical Text Placeholder 2"/>
          <p:cNvSpPr>
            <a:spLocks noGrp="1"/>
          </p:cNvSpPr>
          <p:nvPr>
            <p:ph type="body" orient="vert" idx="1"/>
          </p:nvPr>
        </p:nvSpPr>
        <p:spPr bwMode="auto">
          <a:xfrm>
            <a:off x="838200" y="365125"/>
            <a:ext cx="7734300" cy="5811838"/>
          </a:xfrm>
        </p:spPr>
        <p:txBody>
          <a:bodyPr vert="eaVert"/>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e Placeholder 3"/>
          <p:cNvSpPr>
            <a:spLocks noGrp="1"/>
          </p:cNvSpPr>
          <p:nvPr>
            <p:ph type="dt" sz="half" idx="10"/>
          </p:nvPr>
        </p:nvSpPr>
        <p:spPr bwMode="auto">
          <a:xfrm>
            <a:off x="838200" y="6356350"/>
            <a:ext cx="2743200" cy="365125"/>
          </a:xfrm>
          <a:prstGeom prst="rect">
            <a:avLst/>
          </a:prstGeom>
        </p:spPr>
        <p:txBody>
          <a:bodyPr/>
          <a:lstStyle/>
          <a:p>
            <a:pPr>
              <a:defRPr/>
            </a:pPr>
            <a:fld id="{C764DE79-268F-4C1A-8933-263129D2AF90}" type="datetimeFigureOut">
              <a:rPr lang="en-US"/>
              <a:t>8/7/2023</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1_Abschnitts- überschrift">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1851" y="1709740"/>
            <a:ext cx="10515600" cy="2852737"/>
          </a:xfrm>
        </p:spPr>
        <p:txBody>
          <a:bodyPr anchor="b">
            <a:normAutofit/>
          </a:bodyPr>
          <a:lstStyle>
            <a:lvl1pPr>
              <a:defRPr sz="3600"/>
            </a:lvl1pPr>
          </a:lstStyle>
          <a:p>
            <a:pPr>
              <a:defRPr/>
            </a:pPr>
            <a:r>
              <a:rPr lang="de-DE"/>
              <a:t>Titelmasterformat durch Klicken bearbeiten</a:t>
            </a:r>
            <a:endParaRPr lang="en-US"/>
          </a:p>
        </p:txBody>
      </p:sp>
      <p:sp>
        <p:nvSpPr>
          <p:cNvPr id="6" name="Slide Number Placeholder 5"/>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lvl1pPr>
              <a:defRPr b="1">
                <a:latin typeface="+mn-lt"/>
              </a:defRPr>
            </a:lvl1pPr>
          </a:lstStyle>
          <a:p>
            <a:pPr>
              <a:defRPr/>
            </a:pPr>
            <a:r>
              <a:rPr lang="de-DE"/>
              <a:t>Titelmasterformat durch Klicken bearbeiten</a:t>
            </a:r>
            <a:endParaRPr lang="en-US"/>
          </a:p>
        </p:txBody>
      </p:sp>
      <p:sp>
        <p:nvSpPr>
          <p:cNvPr id="3" name="Content Placeholder 2"/>
          <p:cNvSpPr>
            <a:spLocks noGrp="1"/>
          </p:cNvSpPr>
          <p:nvPr>
            <p:ph idx="1"/>
          </p:nvPr>
        </p:nvSpPr>
        <p:spPr bwMode="auto"/>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Footer Placeholder 4"/>
          <p:cNvSpPr>
            <a:spLocks noGrp="1"/>
          </p:cNvSpPr>
          <p:nvPr>
            <p:ph type="ftr" sz="quarter" idx="11"/>
          </p:nvPr>
        </p:nvSpPr>
        <p:spPr bwMode="auto">
          <a:xfrm>
            <a:off x="838200" y="6356350"/>
            <a:ext cx="7315200" cy="365125"/>
          </a:xfrm>
        </p:spPr>
        <p:txBody>
          <a:bodyPr/>
          <a:lstStyle>
            <a:lvl1pPr algn="l">
              <a:defRPr/>
            </a:lvl1pPr>
          </a:lstStyle>
          <a:p>
            <a:pPr>
              <a:defRPr/>
            </a:pPr>
            <a:r>
              <a:rPr lang="en-US"/>
              <a:t>CC xy noch zu klären</a:t>
            </a:r>
          </a:p>
        </p:txBody>
      </p:sp>
      <p:sp>
        <p:nvSpPr>
          <p:cNvPr id="6" name="Slide Number Placeholder 5"/>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Abschnitts- überschrift">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1850" y="1709738"/>
            <a:ext cx="10515600" cy="2852737"/>
          </a:xfrm>
        </p:spPr>
        <p:txBody>
          <a:bodyPr anchor="b"/>
          <a:lstStyle>
            <a:lvl1pPr>
              <a:defRPr sz="6000"/>
            </a:lvl1pPr>
          </a:lstStyle>
          <a:p>
            <a:pPr>
              <a:defRPr/>
            </a:pPr>
            <a:r>
              <a:rPr lang="de-DE"/>
              <a:t>Titelmasterformat durch Klicken bearbeiten</a:t>
            </a:r>
            <a:endParaRPr lang="en-US"/>
          </a:p>
        </p:txBody>
      </p:sp>
      <p:sp>
        <p:nvSpPr>
          <p:cNvPr id="3" name="Text Placeholder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de-DE"/>
              <a:t>Formatvorlagen des Textmasters bearbeiten</a:t>
            </a:r>
            <a:endParaRPr/>
          </a:p>
        </p:txBody>
      </p:sp>
      <p:sp>
        <p:nvSpPr>
          <p:cNvPr id="5" name="Footer Placeholder 4"/>
          <p:cNvSpPr>
            <a:spLocks noGrp="1"/>
          </p:cNvSpPr>
          <p:nvPr>
            <p:ph type="ftr" sz="quarter" idx="11"/>
          </p:nvPr>
        </p:nvSpPr>
        <p:spPr bwMode="auto">
          <a:xfrm>
            <a:off x="831850" y="6356350"/>
            <a:ext cx="7321550" cy="365125"/>
          </a:xfrm>
        </p:spPr>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Titelmasterformat durch Klicken bearbeiten</a:t>
            </a:r>
            <a:endParaRPr lang="en-US"/>
          </a:p>
        </p:txBody>
      </p:sp>
      <p:sp>
        <p:nvSpPr>
          <p:cNvPr id="3" name="Content Placeholder 2"/>
          <p:cNvSpPr>
            <a:spLocks noGrp="1"/>
          </p:cNvSpPr>
          <p:nvPr>
            <p:ph sz="half" idx="1"/>
          </p:nvPr>
        </p:nvSpPr>
        <p:spPr bwMode="auto">
          <a:xfrm>
            <a:off x="838200" y="1825625"/>
            <a:ext cx="5181600" cy="435133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Content Placeholder 3"/>
          <p:cNvSpPr>
            <a:spLocks noGrp="1"/>
          </p:cNvSpPr>
          <p:nvPr>
            <p:ph sz="half" idx="2"/>
          </p:nvPr>
        </p:nvSpPr>
        <p:spPr bwMode="auto">
          <a:xfrm>
            <a:off x="6172200" y="1825625"/>
            <a:ext cx="5181600" cy="435133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6" name="Footer Placeholder 5"/>
          <p:cNvSpPr>
            <a:spLocks noGrp="1"/>
          </p:cNvSpPr>
          <p:nvPr>
            <p:ph type="ftr" sz="quarter" idx="11"/>
          </p:nvPr>
        </p:nvSpPr>
        <p:spPr bwMode="auto">
          <a:xfrm>
            <a:off x="838200" y="6356350"/>
            <a:ext cx="7315200" cy="365125"/>
          </a:xfrm>
        </p:spPr>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Vergleich">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365125"/>
            <a:ext cx="10515600" cy="1325563"/>
          </a:xfrm>
        </p:spPr>
        <p:txBody>
          <a:bodyPr/>
          <a:lstStyle/>
          <a:p>
            <a:pPr>
              <a:defRPr/>
            </a:pPr>
            <a:r>
              <a:rPr lang="de-DE"/>
              <a:t>Titelmasterformat durch Klicken bearbeiten</a:t>
            </a:r>
            <a:endParaRPr lang="en-US"/>
          </a:p>
        </p:txBody>
      </p:sp>
      <p:sp>
        <p:nvSpPr>
          <p:cNvPr id="3" name="Text Placehold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Formatvorlagen des Textmasters bearbeiten</a:t>
            </a:r>
            <a:endParaRPr/>
          </a:p>
        </p:txBody>
      </p:sp>
      <p:sp>
        <p:nvSpPr>
          <p:cNvPr id="4" name="Content Placeholder 3"/>
          <p:cNvSpPr>
            <a:spLocks noGrp="1"/>
          </p:cNvSpPr>
          <p:nvPr>
            <p:ph sz="half" idx="2"/>
          </p:nvPr>
        </p:nvSpPr>
        <p:spPr bwMode="auto">
          <a:xfrm>
            <a:off x="839788" y="2505074"/>
            <a:ext cx="5157787" cy="368458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Text Placehold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de-DE"/>
              <a:t>Formatvorlagen des Textmasters bearbeiten</a:t>
            </a:r>
            <a:endParaRPr/>
          </a:p>
        </p:txBody>
      </p:sp>
      <p:sp>
        <p:nvSpPr>
          <p:cNvPr id="6" name="Content Placeholder 5"/>
          <p:cNvSpPr>
            <a:spLocks noGrp="1"/>
          </p:cNvSpPr>
          <p:nvPr>
            <p:ph sz="quarter" idx="4"/>
          </p:nvPr>
        </p:nvSpPr>
        <p:spPr bwMode="auto">
          <a:xfrm>
            <a:off x="6172200" y="2505074"/>
            <a:ext cx="5183188" cy="3684588"/>
          </a:xfrm>
        </p:spPr>
        <p:txBody>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8" name="Footer Placeholder 7"/>
          <p:cNvSpPr>
            <a:spLocks noGrp="1"/>
          </p:cNvSpPr>
          <p:nvPr>
            <p:ph type="ftr" sz="quarter" idx="11"/>
          </p:nvPr>
        </p:nvSpPr>
        <p:spPr bwMode="auto">
          <a:xfrm>
            <a:off x="839788" y="6356350"/>
            <a:ext cx="7313611" cy="365125"/>
          </a:xfrm>
        </p:spPr>
        <p:txBody>
          <a:bodyPr/>
          <a:lstStyle/>
          <a:p>
            <a:pPr>
              <a:defRPr/>
            </a:pPr>
            <a:endParaRPr lang="en-US"/>
          </a:p>
        </p:txBody>
      </p:sp>
      <p:sp>
        <p:nvSpPr>
          <p:cNvPr id="9" name="Slide Number Placeholder 8"/>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a:t>Titelmasterformat durch Klicken bearbeiten</a:t>
            </a:r>
            <a:endParaRPr lang="en-US"/>
          </a:p>
        </p:txBody>
      </p:sp>
      <p:sp>
        <p:nvSpPr>
          <p:cNvPr id="4" name="Footer Placeholder 3"/>
          <p:cNvSpPr>
            <a:spLocks noGrp="1"/>
          </p:cNvSpPr>
          <p:nvPr>
            <p:ph type="ftr" sz="quarter" idx="11"/>
          </p:nvPr>
        </p:nvSpPr>
        <p:spPr bwMode="auto">
          <a:xfrm>
            <a:off x="838200" y="6356350"/>
            <a:ext cx="7315199" cy="365125"/>
          </a:xfrm>
        </p:spPr>
        <p:txBody>
          <a:bodyPr/>
          <a:lstStyle/>
          <a:p>
            <a:pPr>
              <a:defRPr/>
            </a:pPr>
            <a:endParaRPr lang="en-US"/>
          </a:p>
        </p:txBody>
      </p:sp>
      <p:sp>
        <p:nvSpPr>
          <p:cNvPr id="5" name="Slide Number Placeholder 4"/>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3" name="Footer Placeholder 2"/>
          <p:cNvSpPr>
            <a:spLocks noGrp="1"/>
          </p:cNvSpPr>
          <p:nvPr>
            <p:ph type="ftr" sz="quarter" idx="11"/>
          </p:nvPr>
        </p:nvSpPr>
        <p:spPr bwMode="auto">
          <a:xfrm>
            <a:off x="980142" y="6356350"/>
            <a:ext cx="7173258" cy="365125"/>
          </a:xfrm>
        </p:spPr>
        <p:txBody>
          <a:bodyPr/>
          <a:lstStyle/>
          <a:p>
            <a:pPr>
              <a:defRPr/>
            </a:pPr>
            <a:endParaRPr lang="en-US"/>
          </a:p>
        </p:txBody>
      </p:sp>
      <p:sp>
        <p:nvSpPr>
          <p:cNvPr id="4" name="Slide Number Placeholder 3"/>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Inhalt mit Überschrift">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de-DE"/>
              <a:t>Titelmasterformat durch Klicken bearbeiten</a:t>
            </a:r>
            <a:endParaRPr lang="en-US"/>
          </a:p>
        </p:txBody>
      </p:sp>
      <p:sp>
        <p:nvSpPr>
          <p:cNvPr id="3" name="Content Placehold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sp>
        <p:nvSpPr>
          <p:cNvPr id="6" name="Footer Placeholder 5"/>
          <p:cNvSpPr>
            <a:spLocks noGrp="1"/>
          </p:cNvSpPr>
          <p:nvPr>
            <p:ph type="ftr" sz="quarter" idx="11"/>
          </p:nvPr>
        </p:nvSpPr>
        <p:spPr bwMode="auto">
          <a:xfrm>
            <a:off x="839788" y="6356350"/>
            <a:ext cx="7313612" cy="365125"/>
          </a:xfrm>
        </p:spPr>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Bild mit Überschrift">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de-DE"/>
              <a:t>Titelmasterformat durch Klicken bearbeiten</a:t>
            </a:r>
            <a:endParaRPr lang="en-US"/>
          </a:p>
        </p:txBody>
      </p:sp>
      <p:sp>
        <p:nvSpPr>
          <p:cNvPr id="3" name="Picture Placeholder 2"/>
          <p:cNvSpPr>
            <a:spLocks noGrp="1" noChangeAspect="1"/>
          </p:cNvSpPr>
          <p:nvPr>
            <p:ph type="pic" idx="1"/>
          </p:nvPr>
        </p:nvSpPr>
        <p:spPr bwMode="auto">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de-DE"/>
              <a:t>Bild durch Klicken auf Symbol hinzufügen</a:t>
            </a:r>
            <a:endParaRPr lang="en-US"/>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de-DE"/>
              <a:t>Formatvorlagen des Textmasters bearbeiten</a:t>
            </a:r>
            <a:endParaRPr/>
          </a:p>
        </p:txBody>
      </p:sp>
      <p:sp>
        <p:nvSpPr>
          <p:cNvPr id="6" name="Footer Placeholder 5"/>
          <p:cNvSpPr>
            <a:spLocks noGrp="1"/>
          </p:cNvSpPr>
          <p:nvPr>
            <p:ph type="ftr" sz="quarter" idx="11"/>
          </p:nvPr>
        </p:nvSpPr>
        <p:spPr bwMode="auto">
          <a:xfrm>
            <a:off x="839788" y="6356350"/>
            <a:ext cx="7313611" cy="365125"/>
          </a:xfrm>
        </p:spPr>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D88A27B9-E5C3-4CE9-BFEB-01015DEB140B}" type="slidenum">
              <a:rPr lang="de-DE"/>
              <a:t>‹Nr.›</a:t>
            </a:fld>
            <a:endParaRPr lang="de-DE"/>
          </a:p>
        </p:txBody>
      </p:sp>
    </p:spTree>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de-DE"/>
              <a:t>Titelmasterformat durch Klicken bearbeiten</a:t>
            </a:r>
            <a:endParaRPr lang="en-US"/>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5" name="Footer Placeholder 4"/>
          <p:cNvSpPr>
            <a:spLocks noGrp="1"/>
          </p:cNvSpPr>
          <p:nvPr>
            <p:ph type="ftr" sz="quarter" idx="3"/>
          </p:nvPr>
        </p:nvSpPr>
        <p:spPr bwMode="auto">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CC xy #climatechallenge</a:t>
            </a:r>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88A27B9-E5C3-4CE9-BFEB-01015DEB140B}" type="slidenum">
              <a:rPr lang="de-DE"/>
              <a:t>‹Nr.›</a:t>
            </a:fld>
            <a:endParaRPr lang="de-DE"/>
          </a:p>
        </p:txBody>
      </p:sp>
      <p:pic>
        <p:nvPicPr>
          <p:cNvPr id="7" name="Grafik 6"/>
          <p:cNvPicPr>
            <a:picLocks noChangeAspect="1"/>
          </p:cNvPicPr>
          <p:nvPr userDrawn="1"/>
        </p:nvPicPr>
        <p:blipFill>
          <a:blip r:embed="rId14"/>
          <a:stretch/>
        </p:blipFill>
        <p:spPr bwMode="auto">
          <a:xfrm>
            <a:off x="10587412" y="185738"/>
            <a:ext cx="1532775" cy="64772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a:lnSpc>
          <a:spcPct val="90000"/>
        </a:lnSpc>
        <a:spcBef>
          <a:spcPts val="0"/>
        </a:spcBef>
        <a:buNone/>
        <a:defRPr sz="4400" b="1">
          <a:solidFill>
            <a:schemeClr val="tx1"/>
          </a:solidFill>
          <a:latin typeface="+mn-lt"/>
          <a:ea typeface="+mj-ea"/>
          <a:cs typeface="+mj-cs"/>
        </a:defRPr>
      </a:lvl1pPr>
    </p:titleStyle>
    <p:bodyStyle>
      <a:lvl1pPr marL="228600" indent="-228600" algn="l" defTabSz="914400">
        <a:lnSpc>
          <a:spcPct val="90000"/>
        </a:lnSpc>
        <a:spcBef>
          <a:spcPts val="1000"/>
        </a:spcBef>
        <a:buFont typeface="Arial"/>
        <a:buChar char="•"/>
        <a:defRPr sz="2000">
          <a:solidFill>
            <a:schemeClr val="tx1"/>
          </a:solidFill>
          <a:latin typeface="+mn-lt"/>
          <a:ea typeface="+mn-ea"/>
          <a:cs typeface="+mn-cs"/>
        </a:defRPr>
      </a:lvl1pPr>
      <a:lvl2pPr marL="685800" indent="-228600" algn="l" defTabSz="914400">
        <a:lnSpc>
          <a:spcPct val="90000"/>
        </a:lnSpc>
        <a:spcBef>
          <a:spcPts val="500"/>
        </a:spcBef>
        <a:buFont typeface="Arial"/>
        <a:buChar char="•"/>
        <a:defRPr sz="1600">
          <a:solidFill>
            <a:schemeClr val="tx1"/>
          </a:solidFill>
          <a:latin typeface="+mn-lt"/>
          <a:ea typeface="+mn-ea"/>
          <a:cs typeface="+mn-cs"/>
        </a:defRPr>
      </a:lvl2pPr>
      <a:lvl3pPr marL="1143000" indent="-228600" algn="l" defTabSz="914400">
        <a:lnSpc>
          <a:spcPct val="90000"/>
        </a:lnSpc>
        <a:spcBef>
          <a:spcPts val="500"/>
        </a:spcBef>
        <a:buFont typeface="Arial"/>
        <a:buChar char="•"/>
        <a:defRPr sz="1600">
          <a:solidFill>
            <a:schemeClr val="tx1"/>
          </a:solidFill>
          <a:latin typeface="+mn-lt"/>
          <a:ea typeface="+mn-ea"/>
          <a:cs typeface="+mn-cs"/>
        </a:defRPr>
      </a:lvl3pPr>
      <a:lvl4pPr marL="1600200" indent="-228600" algn="l" defTabSz="914400">
        <a:lnSpc>
          <a:spcPct val="90000"/>
        </a:lnSpc>
        <a:spcBef>
          <a:spcPts val="500"/>
        </a:spcBef>
        <a:buFont typeface="Arial"/>
        <a:buChar char="•"/>
        <a:defRPr sz="1600">
          <a:solidFill>
            <a:schemeClr val="tx1"/>
          </a:solidFill>
          <a:latin typeface="+mn-lt"/>
          <a:ea typeface="+mn-ea"/>
          <a:cs typeface="+mn-cs"/>
        </a:defRPr>
      </a:lvl4pPr>
      <a:lvl5pPr marL="2057400" indent="-228600" algn="l" defTabSz="914400">
        <a:lnSpc>
          <a:spcPct val="90000"/>
        </a:lnSpc>
        <a:spcBef>
          <a:spcPts val="500"/>
        </a:spcBef>
        <a:buFont typeface="Arial"/>
        <a:buChar char="•"/>
        <a:defRPr sz="16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creativecommons.org/licenses/by-sa/4.0/"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ywrZPypqSB4"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e.wikipedia.org/wiki/BP#cite_note-guardian-2019-10-09-8" TargetMode="External"/><Relationship Id="rId2" Type="http://schemas.openxmlformats.org/officeDocument/2006/relationships/hyperlink" Target="https://www.youtube.com/watch?v=ywrZPypqSB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germanwatch.org/sites/default/files/Transformation%20gestalten%20lernen-1.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romanherzoginstitut.de/publikationen/detail/die-professionalisierung-von-csr-in-theorie-und-praxis.html" TargetMode="Externa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romanherzoginstitut.de/publikationen/detail/die-professionalisierung-von-csr-in-theorie-und-praxis.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handabdruck.eu/"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solidFill>
                  <a:schemeClr val="tx1">
                    <a:lumMod val="50000"/>
                    <a:lumOff val="50000"/>
                  </a:schemeClr>
                </a:solidFill>
              </a:rPr>
              <a:t>Information für Dozent*in zu diesem Foliensatz:</a:t>
            </a:r>
          </a:p>
        </p:txBody>
      </p:sp>
      <p:sp>
        <p:nvSpPr>
          <p:cNvPr id="7" name="Inhaltsplatzhalter 6"/>
          <p:cNvSpPr>
            <a:spLocks noGrp="1"/>
          </p:cNvSpPr>
          <p:nvPr>
            <p:ph idx="1"/>
          </p:nvPr>
        </p:nvSpPr>
        <p:spPr bwMode="auto">
          <a:xfrm>
            <a:off x="2152650" y="1701209"/>
            <a:ext cx="7886701" cy="4475754"/>
          </a:xfrm>
        </p:spPr>
        <p:txBody>
          <a:bodyPr>
            <a:normAutofit/>
          </a:bodyPr>
          <a:lstStyle/>
          <a:p>
            <a:pPr marL="0" indent="0">
              <a:buNone/>
              <a:defRPr/>
            </a:pPr>
            <a:r>
              <a:rPr lang="de-DE" sz="2800"/>
              <a:t>Ausgeblendete Folien bieten Hintergrundinformationen für Leiter*in / Dozent*in</a:t>
            </a:r>
          </a:p>
        </p:txBody>
      </p:sp>
      <p:sp>
        <p:nvSpPr>
          <p:cNvPr id="6" name="Foliennummernplatzhalter 5"/>
          <p:cNvSpPr>
            <a:spLocks noGrp="1"/>
          </p:cNvSpPr>
          <p:nvPr>
            <p:ph type="sldNum" sz="quarter" idx="12"/>
          </p:nvPr>
        </p:nvSpPr>
        <p:spPr bwMode="auto"/>
        <p:txBody>
          <a:bodyPr/>
          <a:lstStyle/>
          <a:p>
            <a:pPr>
              <a:defRPr/>
            </a:pPr>
            <a:fld id="{D88A27B9-E5C3-4CE9-BFEB-01015DEB140B}" type="slidenum">
              <a:rPr lang="de-DE">
                <a:solidFill>
                  <a:prstClr val="black">
                    <a:tint val="75000"/>
                  </a:prstClr>
                </a:solidFill>
              </a:rPr>
              <a:t>1</a:t>
            </a:fld>
            <a:endParaRPr lang="de-DE">
              <a:solidFill>
                <a:prstClr val="black">
                  <a:tint val="75000"/>
                </a:prstClr>
              </a:solidFill>
            </a:endParaRPr>
          </a:p>
        </p:txBody>
      </p:sp>
      <p:sp>
        <p:nvSpPr>
          <p:cNvPr id="1075229570"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
        <p:nvSpPr>
          <p:cNvPr id="1365003733" name="Textfeld 1365003732"/>
          <p:cNvSpPr txBox="1"/>
          <p:nvPr/>
        </p:nvSpPr>
        <p:spPr bwMode="auto">
          <a:xfrm>
            <a:off x="6571300" y="5746108"/>
            <a:ext cx="4880715" cy="1220479"/>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t>Diese Folien sind lizensiert unter einer </a:t>
            </a:r>
            <a:r>
              <a:rPr u="sng">
                <a:solidFill>
                  <a:schemeClr val="hlink"/>
                </a:solidFill>
                <a:hlinkClick r:id="rId2" tooltip="http://creativecommons.org/licenses/by-sa/4.0/"/>
              </a:rPr>
              <a:t>Creative Commons Namensnennung - Weitergabe unter gleichen Bedingungen 4.0 International Lizenz</a:t>
            </a:r>
            <a:endParaRPr/>
          </a:p>
          <a:p>
            <a:pPr>
              <a:defRPr/>
            </a:pPr>
            <a:r>
              <a:rPr sz="1200" b="0" i="0" u="none">
                <a:solidFill>
                  <a:srgbClr val="000000"/>
                </a:solidFill>
                <a:latin typeface="Times New Roman"/>
                <a:ea typeface="Times New Roman"/>
                <a:cs typeface="Times New Roman"/>
              </a:rPr>
              <a:t>.</a:t>
            </a:r>
          </a:p>
        </p:txBody>
      </p:sp>
      <p:pic>
        <p:nvPicPr>
          <p:cNvPr id="1605068296" name="Grafik 1605068295"/>
          <p:cNvPicPr>
            <a:picLocks noChangeAspect="1"/>
          </p:cNvPicPr>
          <p:nvPr/>
        </p:nvPicPr>
        <p:blipFill>
          <a:blip r:embed="rId3"/>
          <a:stretch/>
        </p:blipFill>
        <p:spPr bwMode="auto">
          <a:xfrm>
            <a:off x="4339494" y="5831631"/>
            <a:ext cx="2144331" cy="7558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01718274" name="Titel 6"/>
          <p:cNvSpPr>
            <a:spLocks noGrp="1"/>
          </p:cNvSpPr>
          <p:nvPr>
            <p:ph type="title"/>
          </p:nvPr>
        </p:nvSpPr>
        <p:spPr bwMode="auto"/>
        <p:txBody>
          <a:bodyPr>
            <a:normAutofit/>
          </a:bodyPr>
          <a:lstStyle/>
          <a:p>
            <a:pPr>
              <a:defRPr/>
            </a:pPr>
            <a:endParaRPr/>
          </a:p>
        </p:txBody>
      </p:sp>
      <p:pic>
        <p:nvPicPr>
          <p:cNvPr id="1999329541" name="Grafik 7"/>
          <p:cNvPicPr>
            <a:picLocks noChangeAspect="1"/>
          </p:cNvPicPr>
          <p:nvPr/>
        </p:nvPicPr>
        <p:blipFill>
          <a:blip r:embed="rId3"/>
          <a:srcRect t="7014" b="17968"/>
          <a:stretch/>
        </p:blipFill>
        <p:spPr bwMode="auto">
          <a:xfrm>
            <a:off x="-8382" y="-9338"/>
            <a:ext cx="12205839" cy="6867334"/>
          </a:xfrm>
          <a:prstGeom prst="rect">
            <a:avLst/>
          </a:prstGeom>
        </p:spPr>
      </p:pic>
      <p:sp>
        <p:nvSpPr>
          <p:cNvPr id="2102064359" name="Inhaltsplatzhalter 2"/>
          <p:cNvSpPr txBox="1"/>
          <p:nvPr/>
        </p:nvSpPr>
        <p:spPr bwMode="auto">
          <a:xfrm rot="-5399976">
            <a:off x="7831666" y="2538927"/>
            <a:ext cx="8396178" cy="241963"/>
          </a:xfrm>
          <a:prstGeom prst="rect">
            <a:avLst/>
          </a:prstGeom>
          <a:noFill/>
          <a:ln>
            <a:noFill/>
          </a:ln>
          <a:effectLst/>
        </p:spPr>
        <p:txBody>
          <a:bodyPr wrap="square" lIns="87225" tIns="43611" rIns="87225" bIns="43611" anchor="b">
            <a:sp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pixaby, Hans Braxmeier</a:t>
            </a:r>
            <a:endParaRPr lang="it-IT" sz="1000" i="1">
              <a:solidFill>
                <a:schemeClr val="bg1"/>
              </a:solidFil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088709756" name="Titel 1"/>
          <p:cNvSpPr>
            <a:spLocks noGrp="1"/>
          </p:cNvSpPr>
          <p:nvPr>
            <p:ph type="title"/>
          </p:nvPr>
        </p:nvSpPr>
        <p:spPr bwMode="auto">
          <a:xfrm>
            <a:off x="7240986" y="365125"/>
            <a:ext cx="4112811" cy="585850"/>
          </a:xfrm>
        </p:spPr>
        <p:txBody>
          <a:bodyPr>
            <a:normAutofit/>
          </a:bodyPr>
          <a:lstStyle/>
          <a:p>
            <a:pPr>
              <a:defRPr/>
            </a:pPr>
            <a:r>
              <a:rPr lang="de-DE">
                <a:solidFill>
                  <a:schemeClr val="tx1">
                    <a:lumMod val="50000"/>
                    <a:lumOff val="50000"/>
                  </a:schemeClr>
                </a:solidFill>
              </a:rPr>
              <a:t>Angebot?</a:t>
            </a:r>
            <a:endParaRPr/>
          </a:p>
        </p:txBody>
      </p:sp>
      <p:sp>
        <p:nvSpPr>
          <p:cNvPr id="1259561128" name="Inhaltsplatzhalter 2"/>
          <p:cNvSpPr>
            <a:spLocks noGrp="1"/>
          </p:cNvSpPr>
          <p:nvPr>
            <p:ph idx="1"/>
          </p:nvPr>
        </p:nvSpPr>
        <p:spPr bwMode="auto">
          <a:xfrm>
            <a:off x="732181" y="1669176"/>
            <a:ext cx="10515600" cy="4547542"/>
          </a:xfrm>
        </p:spPr>
        <p:txBody>
          <a:bodyPr/>
          <a:lstStyle/>
          <a:p>
            <a:pPr marL="0" indent="0">
              <a:buNone/>
              <a:defRPr/>
            </a:pPr>
            <a:r>
              <a:rPr lang="de-DE" b="1"/>
              <a:t>Welches Angebot gibt es überhaupt?</a:t>
            </a:r>
            <a:endParaRPr/>
          </a:p>
          <a:p>
            <a:pPr>
              <a:defRPr/>
            </a:pPr>
            <a:r>
              <a:rPr lang="de-DE"/>
              <a:t>Z.B. wenn ich froh sein kann, überhaupt ein WG-Zimmer zu haben, kann ich nicht auswählen nach einem super energieeffizienten Haus</a:t>
            </a:r>
            <a:endParaRPr/>
          </a:p>
          <a:p>
            <a:pPr>
              <a:defRPr/>
            </a:pPr>
            <a:r>
              <a:rPr lang="de-DE"/>
              <a:t>Wenn es z.B. keine sicheren und flotten Fahrradwege gibt, ist es unattraktiv mit dem Rad zu fahren</a:t>
            </a:r>
            <a:endParaRPr/>
          </a:p>
          <a:p>
            <a:pPr>
              <a:defRPr/>
            </a:pPr>
            <a:r>
              <a:rPr lang="de-DE"/>
              <a:t>Wenn es in der Mensa kein (oder nur manchmal) veganes/Bio/regionales  Essensangebot gibt, und dieses die teurere Menü-Variante ist, …</a:t>
            </a:r>
            <a:endParaRPr/>
          </a:p>
          <a:p>
            <a:pPr>
              <a:defRPr/>
            </a:pPr>
            <a:endParaRPr lang="de-DE"/>
          </a:p>
          <a:p>
            <a:pPr>
              <a:defRPr/>
            </a:pPr>
            <a:endParaRPr lang="de-DE"/>
          </a:p>
        </p:txBody>
      </p:sp>
      <p:pic>
        <p:nvPicPr>
          <p:cNvPr id="245374306" name="Inhaltsplatzhalter 3"/>
          <p:cNvPicPr>
            <a:picLocks noChangeAspect="1"/>
          </p:cNvPicPr>
          <p:nvPr/>
        </p:nvPicPr>
        <p:blipFill>
          <a:blip r:embed="rId3"/>
          <a:srcRect l="858" r="10099"/>
          <a:stretch/>
        </p:blipFill>
        <p:spPr bwMode="auto">
          <a:xfrm>
            <a:off x="0" y="0"/>
            <a:ext cx="2088542" cy="1172773"/>
          </a:xfrm>
          <a:prstGeom prst="rect">
            <a:avLst/>
          </a:prstGeom>
        </p:spPr>
      </p:pic>
      <p:pic>
        <p:nvPicPr>
          <p:cNvPr id="366773494" name="Grafik 6"/>
          <p:cNvPicPr>
            <a:picLocks noChangeAspect="1"/>
          </p:cNvPicPr>
          <p:nvPr/>
        </p:nvPicPr>
        <p:blipFill>
          <a:blip r:embed="rId4"/>
          <a:srcRect l="6292" r="19238"/>
          <a:stretch/>
        </p:blipFill>
        <p:spPr bwMode="auto">
          <a:xfrm>
            <a:off x="2088542" y="-6548"/>
            <a:ext cx="2088542" cy="1179324"/>
          </a:xfrm>
          <a:prstGeom prst="rect">
            <a:avLst/>
          </a:prstGeom>
        </p:spPr>
      </p:pic>
      <p:pic>
        <p:nvPicPr>
          <p:cNvPr id="938577302" name="Grafik 7"/>
          <p:cNvPicPr>
            <a:picLocks noChangeAspect="1"/>
          </p:cNvPicPr>
          <p:nvPr/>
        </p:nvPicPr>
        <p:blipFill>
          <a:blip r:embed="rId5"/>
          <a:stretch/>
        </p:blipFill>
        <p:spPr bwMode="auto">
          <a:xfrm>
            <a:off x="4177086" y="0"/>
            <a:ext cx="2088540" cy="1174803"/>
          </a:xfrm>
          <a:prstGeom prst="rect">
            <a:avLst/>
          </a:prstGeom>
        </p:spPr>
      </p:pic>
      <p:sp>
        <p:nvSpPr>
          <p:cNvPr id="1818237990"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06167713" name="Titel 1"/>
          <p:cNvSpPr>
            <a:spLocks noGrp="1"/>
          </p:cNvSpPr>
          <p:nvPr>
            <p:ph type="title"/>
          </p:nvPr>
        </p:nvSpPr>
        <p:spPr bwMode="auto"/>
        <p:txBody>
          <a:bodyPr/>
          <a:lstStyle/>
          <a:p>
            <a:pPr>
              <a:defRPr/>
            </a:pPr>
            <a:endParaRPr lang="de-DE"/>
          </a:p>
        </p:txBody>
      </p:sp>
      <p:sp>
        <p:nvSpPr>
          <p:cNvPr id="857301416" name="Content Placeholder 2"/>
          <p:cNvSpPr>
            <a:spLocks noGrp="1"/>
          </p:cNvSpPr>
          <p:nvPr>
            <p:ph idx="1"/>
          </p:nvPr>
        </p:nvSpPr>
        <p:spPr bwMode="auto"/>
        <p:txBody>
          <a:bodyPr/>
          <a:lstStyle/>
          <a:p>
            <a:pPr>
              <a:defRPr/>
            </a:pPr>
            <a:endParaRPr/>
          </a:p>
        </p:txBody>
      </p:sp>
      <p:pic>
        <p:nvPicPr>
          <p:cNvPr id="1624000488" name="Inhaltsplatzhalter 3"/>
          <p:cNvPicPr>
            <a:picLocks noGrp="1" noChangeAspect="1"/>
          </p:cNvPicPr>
          <p:nvPr/>
        </p:nvPicPr>
        <p:blipFill>
          <a:blip r:embed="rId2"/>
          <a:srcRect l="-70" t="11842" r="18" b="3200"/>
          <a:stretch/>
        </p:blipFill>
        <p:spPr bwMode="auto">
          <a:xfrm>
            <a:off x="-8382" y="0"/>
            <a:ext cx="12214411" cy="6890443"/>
          </a:xfrm>
          <a:prstGeom prst="rect">
            <a:avLst/>
          </a:prstGeom>
        </p:spPr>
      </p:pic>
      <p:sp>
        <p:nvSpPr>
          <p:cNvPr id="1180604988" name="Inhaltsplatzhalter 2"/>
          <p:cNvSpPr txBox="1"/>
          <p:nvPr/>
        </p:nvSpPr>
        <p:spPr bwMode="auto">
          <a:xfrm rot="-5399976">
            <a:off x="7886929" y="2572562"/>
            <a:ext cx="8396249" cy="239657"/>
          </a:xfrm>
          <a:prstGeom prst="rect">
            <a:avLst/>
          </a:prstGeom>
          <a:noFill/>
          <a:ln>
            <a:noFill/>
          </a:ln>
          <a:effectLst/>
        </p:spPr>
        <p:txBody>
          <a:bodyPr wrap="square" lIns="87225" tIns="43611" rIns="87225" bIns="43611" anchor="b">
            <a:sp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 pixaby, Ryan McGuire</a:t>
            </a:r>
            <a:endParaRPr lang="it-IT" sz="1000" i="1">
              <a:solidFill>
                <a:schemeClr val="bg1"/>
              </a:solidFil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077517936" name="Titel 1"/>
          <p:cNvSpPr>
            <a:spLocks noGrp="1"/>
          </p:cNvSpPr>
          <p:nvPr>
            <p:ph type="title"/>
          </p:nvPr>
        </p:nvSpPr>
        <p:spPr bwMode="auto">
          <a:xfrm>
            <a:off x="3427895" y="365125"/>
            <a:ext cx="7925904" cy="585850"/>
          </a:xfrm>
        </p:spPr>
        <p:txBody>
          <a:bodyPr/>
          <a:lstStyle/>
          <a:p>
            <a:pPr>
              <a:defRPr/>
            </a:pPr>
            <a:r>
              <a:rPr lang="de-DE">
                <a:solidFill>
                  <a:schemeClr val="tx1">
                    <a:lumMod val="50000"/>
                    <a:lumOff val="50000"/>
                  </a:schemeClr>
                </a:solidFill>
              </a:rPr>
              <a:t>Sozial akzeptiert?</a:t>
            </a:r>
            <a:endParaRPr/>
          </a:p>
        </p:txBody>
      </p:sp>
      <p:sp>
        <p:nvSpPr>
          <p:cNvPr id="1645283195" name="Inhaltsplatzhalter 2"/>
          <p:cNvSpPr>
            <a:spLocks noGrp="1"/>
          </p:cNvSpPr>
          <p:nvPr>
            <p:ph idx="1"/>
          </p:nvPr>
        </p:nvSpPr>
        <p:spPr bwMode="auto">
          <a:xfrm>
            <a:off x="838198" y="1629418"/>
            <a:ext cx="10515600" cy="4079616"/>
          </a:xfrm>
        </p:spPr>
        <p:txBody>
          <a:bodyPr/>
          <a:lstStyle/>
          <a:p>
            <a:pPr>
              <a:defRPr/>
            </a:pPr>
            <a:r>
              <a:rPr lang="de-DE"/>
              <a:t>Wie sieht es aus mit der sozialen Akzeptanz, wie reagieren andere?</a:t>
            </a:r>
            <a:endParaRPr/>
          </a:p>
          <a:p>
            <a:pPr>
              <a:defRPr/>
            </a:pPr>
            <a:r>
              <a:rPr lang="de-DE"/>
              <a:t>Meistens ist es nicht Mainstream, sich nachhaltig zu verhalten. Es ist also sichtbar anders.</a:t>
            </a:r>
            <a:endParaRPr/>
          </a:p>
          <a:p>
            <a:pPr>
              <a:defRPr/>
            </a:pPr>
            <a:r>
              <a:rPr lang="de-DE"/>
              <a:t>Manche finden es uncool und äußern das auch.</a:t>
            </a:r>
            <a:endParaRPr/>
          </a:p>
        </p:txBody>
      </p:sp>
      <p:pic>
        <p:nvPicPr>
          <p:cNvPr id="25458726" name="Inhaltsplatzhalter 3"/>
          <p:cNvPicPr>
            <a:picLocks noChangeAspect="1"/>
          </p:cNvPicPr>
          <p:nvPr/>
        </p:nvPicPr>
        <p:blipFill>
          <a:blip r:embed="rId3"/>
          <a:srcRect l="12098" t="10033" r="7977" b="-313"/>
          <a:stretch/>
        </p:blipFill>
        <p:spPr bwMode="auto">
          <a:xfrm>
            <a:off x="553218" y="4"/>
            <a:ext cx="2014517" cy="1133827"/>
          </a:xfrm>
          <a:prstGeom prst="rect">
            <a:avLst/>
          </a:prstGeom>
        </p:spPr>
      </p:pic>
      <p:sp>
        <p:nvSpPr>
          <p:cNvPr id="1426866066"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01867568" name="Inhaltsplatzhalter 2"/>
          <p:cNvSpPr>
            <a:spLocks noGrp="1"/>
          </p:cNvSpPr>
          <p:nvPr>
            <p:ph idx="1"/>
          </p:nvPr>
        </p:nvSpPr>
        <p:spPr bwMode="auto"/>
        <p:txBody>
          <a:bodyPr/>
          <a:lstStyle/>
          <a:p>
            <a:pPr>
              <a:defRPr/>
            </a:pPr>
            <a:endParaRPr lang="de-DE"/>
          </a:p>
        </p:txBody>
      </p:sp>
      <p:pic>
        <p:nvPicPr>
          <p:cNvPr id="45272413" name="Grafik 3"/>
          <p:cNvPicPr>
            <a:picLocks noChangeAspect="1"/>
          </p:cNvPicPr>
          <p:nvPr/>
        </p:nvPicPr>
        <p:blipFill>
          <a:blip r:embed="rId3"/>
          <a:srcRect t="2063" b="11753"/>
          <a:stretch/>
        </p:blipFill>
        <p:spPr bwMode="auto">
          <a:xfrm>
            <a:off x="766" y="-53857"/>
            <a:ext cx="12190466" cy="6954812"/>
          </a:xfrm>
          <a:prstGeom prst="rect">
            <a:avLst/>
          </a:prstGeom>
        </p:spPr>
      </p:pic>
      <p:sp>
        <p:nvSpPr>
          <p:cNvPr id="492629418" name="Inhaltsplatzhalter 2"/>
          <p:cNvSpPr txBox="1"/>
          <p:nvPr/>
        </p:nvSpPr>
        <p:spPr bwMode="auto">
          <a:xfrm rot="-5399976">
            <a:off x="7767090" y="2449767"/>
            <a:ext cx="8396178" cy="241963"/>
          </a:xfrm>
          <a:prstGeom prst="rect">
            <a:avLst/>
          </a:prstGeom>
          <a:noFill/>
          <a:ln>
            <a:noFill/>
          </a:ln>
          <a:effectLst/>
        </p:spPr>
        <p:txBody>
          <a:bodyPr wrap="square" lIns="87225" tIns="43611" rIns="87225" bIns="43611" anchor="b">
            <a:sp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lumMod val="65000"/>
                  </a:schemeClr>
                </a:solidFill>
                <a:cs typeface="Arial"/>
              </a:rPr>
              <a:t>Foto: CC0.0, pixaby, Fabian S.</a:t>
            </a:r>
            <a:endParaRPr lang="it-IT" sz="1000" i="1">
              <a:solidFill>
                <a:schemeClr val="bg1">
                  <a:lumMod val="65000"/>
                </a:schemeClr>
              </a:solidFil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370638767" name="Titel 1"/>
          <p:cNvSpPr>
            <a:spLocks noGrp="1"/>
          </p:cNvSpPr>
          <p:nvPr>
            <p:ph type="title"/>
          </p:nvPr>
        </p:nvSpPr>
        <p:spPr bwMode="auto">
          <a:xfrm>
            <a:off x="3427895" y="365125"/>
            <a:ext cx="7925904" cy="585850"/>
          </a:xfrm>
        </p:spPr>
        <p:txBody>
          <a:bodyPr/>
          <a:lstStyle/>
          <a:p>
            <a:pPr>
              <a:defRPr/>
            </a:pPr>
            <a:r>
              <a:rPr lang="de-DE">
                <a:solidFill>
                  <a:schemeClr val="tx1">
                    <a:lumMod val="50000"/>
                    <a:lumOff val="50000"/>
                  </a:schemeClr>
                </a:solidFill>
              </a:rPr>
              <a:t>Zu komplex?</a:t>
            </a:r>
            <a:endParaRPr/>
          </a:p>
        </p:txBody>
      </p:sp>
      <p:sp>
        <p:nvSpPr>
          <p:cNvPr id="510342840" name="Inhaltsplatzhalter 2"/>
          <p:cNvSpPr>
            <a:spLocks noGrp="1"/>
          </p:cNvSpPr>
          <p:nvPr>
            <p:ph idx="1"/>
          </p:nvPr>
        </p:nvSpPr>
        <p:spPr bwMode="auto">
          <a:xfrm>
            <a:off x="838198" y="1629419"/>
            <a:ext cx="10515600" cy="3912637"/>
          </a:xfrm>
        </p:spPr>
        <p:txBody>
          <a:bodyPr/>
          <a:lstStyle/>
          <a:p>
            <a:pPr marL="0" indent="0">
              <a:buNone/>
              <a:defRPr/>
            </a:pPr>
            <a:r>
              <a:rPr lang="de-DE"/>
              <a:t>Komplexitätsproblem, schwierig zu wissen, was überhaupt die nachhaltigste Variante ist.</a:t>
            </a:r>
            <a:endParaRPr/>
          </a:p>
          <a:p>
            <a:pPr marL="0" indent="0">
              <a:buNone/>
              <a:defRPr/>
            </a:pPr>
            <a:r>
              <a:rPr lang="de-DE"/>
              <a:t>Gurken-Beispiel, kennt jeder aus dem Supermarkt:</a:t>
            </a:r>
            <a:endParaRPr/>
          </a:p>
          <a:p>
            <a:pPr>
              <a:buFontTx/>
              <a:buChar char="-"/>
              <a:defRPr/>
            </a:pPr>
            <a:r>
              <a:rPr lang="de-DE"/>
              <a:t>Gurke 1: eingeschweißte Bio-Gurke aus Gewächshaus in Holland</a:t>
            </a:r>
            <a:endParaRPr/>
          </a:p>
          <a:p>
            <a:pPr>
              <a:buFontTx/>
              <a:buChar char="-"/>
              <a:defRPr/>
            </a:pPr>
            <a:r>
              <a:rPr lang="de-DE"/>
              <a:t>Gurke 2: Gurke aus konventioneller Landwirtschaft (nicht Bio), aus dem beheizten Gewächshaus vom Bauern in der Nachbarstadt (niedrige Transportemissionen (außer es geht über Zentrallager weit weg…), dafür Emissionen aus Beheizung Treibhaus)</a:t>
            </a:r>
            <a:endParaRPr/>
          </a:p>
          <a:p>
            <a:pPr>
              <a:buFontTx/>
              <a:buChar char="-"/>
              <a:defRPr/>
            </a:pPr>
            <a:r>
              <a:rPr lang="de-DE"/>
              <a:t>Gurke 3: aus konventioneller Landwirtschaft, ohne Gewächshaus aus Spanien</a:t>
            </a:r>
            <a:endParaRPr/>
          </a:p>
          <a:p>
            <a:pPr>
              <a:buFontTx/>
              <a:buChar char="-"/>
              <a:defRPr/>
            </a:pPr>
            <a:endParaRPr lang="de-DE"/>
          </a:p>
          <a:p>
            <a:pPr>
              <a:buFontTx/>
              <a:buChar char="-"/>
              <a:defRPr/>
            </a:pPr>
            <a:r>
              <a:rPr lang="de-DE"/>
              <a:t>Welches ist die ökologisch vorteilhafteste Gurke? Ist nicht so einfach aufzulösen, bräuchte eine Ökobilanzierung der einzelnen Varianten, extrem aufwändig…</a:t>
            </a:r>
            <a:endParaRPr/>
          </a:p>
          <a:p>
            <a:pPr>
              <a:defRPr/>
            </a:pPr>
            <a:endParaRPr lang="de-DE"/>
          </a:p>
        </p:txBody>
      </p:sp>
      <p:pic>
        <p:nvPicPr>
          <p:cNvPr id="697555685" name="Grafik 5"/>
          <p:cNvPicPr>
            <a:picLocks noChangeAspect="1"/>
          </p:cNvPicPr>
          <p:nvPr/>
        </p:nvPicPr>
        <p:blipFill>
          <a:blip r:embed="rId3"/>
          <a:stretch/>
        </p:blipFill>
        <p:spPr bwMode="auto">
          <a:xfrm>
            <a:off x="0" y="18776"/>
            <a:ext cx="3117177" cy="1547629"/>
          </a:xfrm>
          <a:prstGeom prst="rect">
            <a:avLst/>
          </a:prstGeom>
        </p:spPr>
      </p:pic>
      <p:sp>
        <p:nvSpPr>
          <p:cNvPr id="1474875878"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32479194" name="Grafik 9"/>
          <p:cNvPicPr>
            <a:picLocks noChangeAspect="1"/>
          </p:cNvPicPr>
          <p:nvPr/>
        </p:nvPicPr>
        <p:blipFill>
          <a:blip r:embed="rId2"/>
          <a:srcRect r="56111"/>
          <a:stretch/>
        </p:blipFill>
        <p:spPr bwMode="auto">
          <a:xfrm>
            <a:off x="7733548" y="0"/>
            <a:ext cx="4497302" cy="6858000"/>
          </a:xfrm>
          <a:prstGeom prst="rect">
            <a:avLst/>
          </a:prstGeom>
        </p:spPr>
      </p:pic>
      <p:sp>
        <p:nvSpPr>
          <p:cNvPr id="735458912" name="Titel 1"/>
          <p:cNvSpPr>
            <a:spLocks noGrp="1"/>
          </p:cNvSpPr>
          <p:nvPr>
            <p:ph type="title"/>
          </p:nvPr>
        </p:nvSpPr>
        <p:spPr bwMode="auto"/>
        <p:txBody>
          <a:bodyPr/>
          <a:lstStyle/>
          <a:p>
            <a:pPr>
              <a:defRPr/>
            </a:pPr>
            <a:r>
              <a:rPr lang="de-DE"/>
              <a:t>Die schiefe Ebene</a:t>
            </a:r>
            <a:endParaRPr/>
          </a:p>
        </p:txBody>
      </p:sp>
      <p:sp>
        <p:nvSpPr>
          <p:cNvPr id="1827393857" name="Inhaltsplatzhalter 2"/>
          <p:cNvSpPr>
            <a:spLocks noGrp="1"/>
          </p:cNvSpPr>
          <p:nvPr>
            <p:ph idx="1"/>
          </p:nvPr>
        </p:nvSpPr>
        <p:spPr bwMode="auto"/>
        <p:txBody>
          <a:bodyPr/>
          <a:lstStyle/>
          <a:p>
            <a:pPr>
              <a:defRPr/>
            </a:pPr>
            <a:r>
              <a:rPr lang="de-DE"/>
              <a:t>Teurer?</a:t>
            </a:r>
            <a:endParaRPr/>
          </a:p>
          <a:p>
            <a:pPr>
              <a:defRPr/>
            </a:pPr>
            <a:r>
              <a:rPr lang="de-DE"/>
              <a:t>Kostet mehr Zeit?</a:t>
            </a:r>
            <a:endParaRPr/>
          </a:p>
          <a:p>
            <a:pPr>
              <a:defRPr/>
            </a:pPr>
            <a:r>
              <a:rPr lang="de-DE"/>
              <a:t>Alternativen überhaupt verfügbar?</a:t>
            </a:r>
            <a:endParaRPr/>
          </a:p>
          <a:p>
            <a:pPr>
              <a:defRPr/>
            </a:pPr>
            <a:r>
              <a:rPr lang="de-DE"/>
              <a:t>Schwierig zu beurteilen…</a:t>
            </a:r>
            <a:endParaRPr/>
          </a:p>
          <a:p>
            <a:pPr>
              <a:defRPr/>
            </a:pPr>
            <a:r>
              <a:rPr lang="de-DE"/>
              <a:t>Soziale Akzeptanz?</a:t>
            </a:r>
            <a:endParaRPr/>
          </a:p>
        </p:txBody>
      </p:sp>
      <p:sp>
        <p:nvSpPr>
          <p:cNvPr id="514413780" name="Foliennummernplatzhalter 5"/>
          <p:cNvSpPr>
            <a:spLocks noGrp="1"/>
          </p:cNvSpPr>
          <p:nvPr>
            <p:ph type="sldNum" sz="quarter" idx="12"/>
          </p:nvPr>
        </p:nvSpPr>
        <p:spPr bwMode="auto"/>
        <p:txBody>
          <a:bodyPr/>
          <a:lstStyle/>
          <a:p>
            <a:pPr>
              <a:defRPr/>
            </a:pPr>
            <a:fld id="{288CBE11-B40E-B96D-DCBE-D40CC1EE2F24}" type="slidenum">
              <a:rPr lang="de-DE"/>
              <a:t>16</a:t>
            </a:fld>
            <a:endParaRPr lang="de-DE"/>
          </a:p>
        </p:txBody>
      </p:sp>
      <p:sp>
        <p:nvSpPr>
          <p:cNvPr id="1520062104" name="Inhaltsplatzhalter 2"/>
          <p:cNvSpPr txBox="1"/>
          <p:nvPr/>
        </p:nvSpPr>
        <p:spPr bwMode="auto">
          <a:xfrm rot="-5399976">
            <a:off x="7831666" y="2538928"/>
            <a:ext cx="8396178" cy="241963"/>
          </a:xfrm>
          <a:prstGeom prst="rect">
            <a:avLst/>
          </a:prstGeom>
          <a:noFill/>
          <a:ln>
            <a:noFill/>
          </a:ln>
          <a:effectLst/>
        </p:spPr>
        <p:txBody>
          <a:bodyPr wrap="square" lIns="87225" tIns="43611" rIns="87225" bIns="43611" anchor="b">
            <a:sp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pixaby, English - aatlas</a:t>
            </a:r>
            <a:endParaRPr lang="it-IT" sz="1000" i="1">
              <a:solidFill>
                <a:schemeClr val="bg1"/>
              </a:solidFil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22287639" name="Title 1"/>
          <p:cNvSpPr>
            <a:spLocks noGrp="1"/>
          </p:cNvSpPr>
          <p:nvPr>
            <p:ph type="title"/>
          </p:nvPr>
        </p:nvSpPr>
        <p:spPr bwMode="auto"/>
        <p:txBody>
          <a:bodyPr/>
          <a:lstStyle>
            <a:lvl1pPr>
              <a:defRPr b="1">
                <a:latin typeface="+mn-lt"/>
              </a:defRPr>
            </a:lvl1pPr>
          </a:lstStyle>
          <a:p>
            <a:pPr>
              <a:defRPr/>
            </a:pPr>
            <a:r>
              <a:rPr lang="de-DE" sz="4400" b="1" i="0" u="none" strike="noStrike" cap="none" spc="0">
                <a:solidFill>
                  <a:schemeClr val="tx1"/>
                </a:solidFill>
                <a:latin typeface="+mn-lt"/>
                <a:ea typeface="+mn-lt"/>
                <a:cs typeface="+mn-lt"/>
              </a:rPr>
              <a:t>Wer hat den Fußabdruck massiv gepusht?</a:t>
            </a:r>
            <a:endParaRPr/>
          </a:p>
        </p:txBody>
      </p:sp>
      <p:sp>
        <p:nvSpPr>
          <p:cNvPr id="975541580" name="Content Placeholder 2"/>
          <p:cNvSpPr>
            <a:spLocks noGrp="1"/>
          </p:cNvSpPr>
          <p:nvPr>
            <p:ph idx="1"/>
          </p:nvPr>
        </p:nvSpPr>
        <p:spPr bwMode="auto"/>
        <p:txBody>
          <a:bodyPr/>
          <a:lstStyle/>
          <a:p>
            <a:pPr>
              <a:buFont typeface="Arial"/>
              <a:buChar char="•"/>
              <a:defRPr/>
            </a:pPr>
            <a:r>
              <a:rPr lang="en-US" sz="2000" b="0" i="0" u="none" strike="noStrike" cap="none" spc="0">
                <a:solidFill>
                  <a:schemeClr val="tx1"/>
                </a:solidFill>
                <a:latin typeface="Calibri"/>
                <a:ea typeface="Arial"/>
                <a:cs typeface="Arial"/>
              </a:rPr>
              <a:t>Imagekampagne des Ölkonzerns BP 2004/2005 und folgend:</a:t>
            </a:r>
            <a:endParaRPr sz="2000" b="0" i="0" u="none" strike="noStrike" cap="none" spc="0">
              <a:solidFill>
                <a:schemeClr val="tx1"/>
              </a:solidFill>
              <a:latin typeface="Calibri"/>
              <a:ea typeface="Arial"/>
              <a:cs typeface="Arial"/>
            </a:endParaRPr>
          </a:p>
          <a:p>
            <a:pPr lvl="1">
              <a:buFont typeface="Arial"/>
              <a:buChar char="•"/>
              <a:defRPr/>
            </a:pPr>
            <a:r>
              <a:rPr lang="en-US" sz="2000" b="0" i="0" u="none" strike="noStrike" cap="none" spc="0">
                <a:solidFill>
                  <a:schemeClr val="tx1"/>
                </a:solidFill>
                <a:latin typeface="Calibri"/>
                <a:ea typeface="Arial"/>
                <a:cs typeface="Arial"/>
              </a:rPr>
              <a:t>“What size is your carbon footprint?”</a:t>
            </a:r>
            <a:br>
              <a:rPr lang="en-US" sz="2000" b="0" i="0" u="none" strike="noStrike" cap="none" spc="0">
                <a:solidFill>
                  <a:schemeClr val="tx1"/>
                </a:solidFill>
                <a:latin typeface="Calibri"/>
                <a:ea typeface="Arial"/>
                <a:cs typeface="Arial"/>
              </a:rPr>
            </a:br>
            <a:r>
              <a:rPr lang="en-US" sz="2000" b="0" i="0" u="none" strike="noStrike" cap="none" spc="0">
                <a:solidFill>
                  <a:schemeClr val="tx1"/>
                </a:solidFill>
                <a:latin typeface="Calibri"/>
                <a:ea typeface="Arial"/>
                <a:cs typeface="Arial"/>
              </a:rPr>
              <a:t>—&gt; Video aus dieser Imagekampagne: </a:t>
            </a:r>
            <a:r>
              <a:rPr lang="en-US" sz="2000" b="0" i="0" u="sng" strike="noStrike" cap="none" spc="0">
                <a:solidFill>
                  <a:schemeClr val="tx1"/>
                </a:solidFill>
                <a:latin typeface="Calibri"/>
                <a:ea typeface="Arial"/>
                <a:cs typeface="Arial"/>
                <a:hlinkClick r:id="rId2" tooltip="https://www.youtube.com/watch?v=ywrZPypqSB4"/>
              </a:rPr>
              <a:t>https://www.youtube.com/watch?v=ywrZPypqSB4</a:t>
            </a:r>
            <a:endParaRPr sz="2000"/>
          </a:p>
          <a:p>
            <a:pPr marL="457200" lvl="1" indent="0">
              <a:buFont typeface="Arial"/>
              <a:buNone/>
              <a:defRPr/>
            </a:pPr>
            <a:endParaRPr sz="2000"/>
          </a:p>
          <a:p>
            <a:pPr>
              <a:buFont typeface="Arial"/>
              <a:buChar char="•"/>
              <a:defRPr/>
            </a:pPr>
            <a:r>
              <a:rPr lang="en-US" sz="2000" b="0" i="0" u="none" strike="noStrike" cap="none" spc="0">
                <a:solidFill>
                  <a:schemeClr val="tx1"/>
                </a:solidFill>
                <a:latin typeface="Calibri"/>
                <a:ea typeface="Arial"/>
                <a:cs typeface="Arial"/>
              </a:rPr>
              <a:t>BP ist einer der größten Ölkonzerne weltweit und hat ein großes Geschäftsinteresse daran, dass das Verbrennen der fossilen Energieträger weiterhin unbegrenzt möglich ist.</a:t>
            </a:r>
            <a:endParaRPr sz="2000" b="0" i="0" u="none" strike="noStrike" cap="none" spc="0">
              <a:solidFill>
                <a:schemeClr val="tx1"/>
              </a:solidFill>
              <a:latin typeface="Calibri"/>
              <a:ea typeface="Arial"/>
              <a:cs typeface="Arial"/>
            </a:endParaRPr>
          </a:p>
          <a:p>
            <a:pPr>
              <a:buFont typeface="Arial"/>
              <a:buChar char="•"/>
              <a:defRPr/>
            </a:pPr>
            <a:endParaRPr sz="2000" b="1" i="0" u="none" strike="noStrike" cap="none" spc="0">
              <a:solidFill>
                <a:schemeClr val="tx1"/>
              </a:solidFill>
              <a:latin typeface="Calibri"/>
              <a:ea typeface="Arial"/>
              <a:cs typeface="Arial"/>
            </a:endParaRPr>
          </a:p>
          <a:p>
            <a:pPr>
              <a:defRPr/>
            </a:pPr>
            <a:r>
              <a:rPr lang="en-US" sz="2000" b="1" i="0" u="none" strike="noStrike" cap="none" spc="0">
                <a:solidFill>
                  <a:schemeClr val="tx1"/>
                </a:solidFill>
                <a:latin typeface="Calibri"/>
                <a:ea typeface="Arial"/>
                <a:cs typeface="Arial"/>
              </a:rPr>
              <a:t>Ging es BP mit dieser Kampagne wirklich darum, das Weltklima zu schützen??</a:t>
            </a:r>
            <a:endParaRPr sz="2000" b="0" i="0" u="none" strike="noStrike" cap="none" spc="0">
              <a:solidFill>
                <a:schemeClr val="tx1"/>
              </a:solidFill>
              <a:latin typeface="Calibri"/>
              <a:ea typeface="Arial"/>
              <a:cs typeface="Arial"/>
            </a:endParaRPr>
          </a:p>
        </p:txBody>
      </p:sp>
      <p:sp>
        <p:nvSpPr>
          <p:cNvPr id="1748939935" name="Footer Placeholder 4"/>
          <p:cNvSpPr>
            <a:spLocks noGrp="1"/>
          </p:cNvSpPr>
          <p:nvPr>
            <p:ph type="ftr" sz="quarter" idx="11"/>
          </p:nvPr>
        </p:nvSpPr>
        <p:spPr bwMode="auto">
          <a:xfrm>
            <a:off x="838198" y="6356349"/>
            <a:ext cx="7315200" cy="365124"/>
          </a:xfrm>
        </p:spPr>
        <p:txBody>
          <a:bodyPr/>
          <a:lstStyle>
            <a:lvl1pPr algn="l">
              <a:defRPr/>
            </a:lvl1pPr>
          </a:lstStyle>
          <a:p>
            <a:pPr>
              <a:defRPr/>
            </a:pPr>
            <a:r>
              <a:rPr lang="en-US"/>
              <a:t>CC xy noch zu klären</a:t>
            </a:r>
          </a:p>
        </p:txBody>
      </p:sp>
      <p:sp>
        <p:nvSpPr>
          <p:cNvPr id="1240924771" name="Slide Number Placeholder 5"/>
          <p:cNvSpPr>
            <a:spLocks noGrp="1"/>
          </p:cNvSpPr>
          <p:nvPr>
            <p:ph type="sldNum" sz="quarter" idx="12"/>
          </p:nvPr>
        </p:nvSpPr>
        <p:spPr bwMode="auto"/>
        <p:txBody>
          <a:bodyPr/>
          <a:lstStyle/>
          <a:p>
            <a:pPr>
              <a:defRPr/>
            </a:pPr>
            <a:fld id="{576B3EB0-66DE-8A15-545B-0FFE0374FE1A}" type="slidenum">
              <a:rPr lang="de-DE"/>
              <a:t>17</a:t>
            </a:fld>
            <a:endParaRPr lang="de-DE"/>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45150730" name="Title 1"/>
          <p:cNvSpPr>
            <a:spLocks noGrp="1"/>
          </p:cNvSpPr>
          <p:nvPr>
            <p:ph type="title"/>
          </p:nvPr>
        </p:nvSpPr>
        <p:spPr bwMode="auto"/>
        <p:txBody>
          <a:bodyPr/>
          <a:lstStyle>
            <a:lvl1pPr>
              <a:defRPr b="1">
                <a:latin typeface="+mn-lt"/>
              </a:defRPr>
            </a:lvl1pPr>
          </a:lstStyle>
          <a:p>
            <a:pPr>
              <a:defRPr/>
            </a:pPr>
            <a:r>
              <a:rPr lang="de-DE" sz="4400" b="1" i="0" u="none" strike="noStrike" cap="none" spc="0">
                <a:solidFill>
                  <a:schemeClr val="tx1"/>
                </a:solidFill>
                <a:latin typeface="Calibri"/>
                <a:ea typeface="Calibri"/>
                <a:cs typeface="Calibri"/>
              </a:rPr>
              <a:t>Wer hat den Fußabdruck massiv gepusht?</a:t>
            </a:r>
            <a:endParaRPr/>
          </a:p>
        </p:txBody>
      </p:sp>
      <p:sp>
        <p:nvSpPr>
          <p:cNvPr id="483141636" name="Content Placeholder 2"/>
          <p:cNvSpPr>
            <a:spLocks noGrp="1"/>
          </p:cNvSpPr>
          <p:nvPr>
            <p:ph idx="1"/>
          </p:nvPr>
        </p:nvSpPr>
        <p:spPr bwMode="auto"/>
        <p:txBody>
          <a:bodyPr/>
          <a:lstStyle/>
          <a:p>
            <a:pPr marL="0" lvl="0" indent="0">
              <a:buFont typeface="Arial"/>
              <a:buNone/>
              <a:defRPr/>
            </a:pPr>
            <a:r>
              <a:rPr lang="en-US" sz="2000" b="0" i="0" u="none" strike="noStrike" cap="none" spc="0">
                <a:solidFill>
                  <a:schemeClr val="tx1"/>
                </a:solidFill>
                <a:latin typeface="+mn-lt"/>
                <a:ea typeface="+mn-ea"/>
                <a:cs typeface="+mn-cs"/>
              </a:rPr>
              <a:t>Der individuelle Fußabdruck ist wichtig, </a:t>
            </a:r>
            <a:r>
              <a:rPr lang="en-US" sz="2000" b="1" i="0" u="none" strike="noStrike" cap="none" spc="0">
                <a:solidFill>
                  <a:schemeClr val="tx1"/>
                </a:solidFill>
                <a:latin typeface="+mn-lt"/>
                <a:ea typeface="+mn-ea"/>
                <a:cs typeface="+mn-cs"/>
              </a:rPr>
              <a:t>aber</a:t>
            </a:r>
            <a:r>
              <a:rPr lang="en-US" sz="2000" b="0" i="0" u="none" strike="noStrike" cap="none" spc="0">
                <a:solidFill>
                  <a:schemeClr val="tx1"/>
                </a:solidFill>
                <a:latin typeface="+mn-lt"/>
                <a:ea typeface="+mn-ea"/>
                <a:cs typeface="+mn-cs"/>
              </a:rPr>
              <a:t>:</a:t>
            </a:r>
            <a:endParaRPr sz="2000"/>
          </a:p>
          <a:p>
            <a:pPr lvl="0">
              <a:buFont typeface="Arial"/>
              <a:buChar char="•"/>
              <a:defRPr/>
            </a:pPr>
            <a:r>
              <a:rPr lang="en-US" sz="2000" b="0" i="0" u="none" strike="noStrike" cap="none" spc="0">
                <a:solidFill>
                  <a:schemeClr val="tx1"/>
                </a:solidFill>
                <a:latin typeface="+mn-lt"/>
                <a:ea typeface="+mn-ea"/>
                <a:cs typeface="+mn-cs"/>
              </a:rPr>
              <a:t>Ein Begriff mit unrühmlichem Hintergrund</a:t>
            </a:r>
            <a:endParaRPr sz="2000"/>
          </a:p>
          <a:p>
            <a:pPr>
              <a:defRPr/>
            </a:pPr>
            <a:r>
              <a:rPr lang="en-US" sz="2000" b="0" i="0" u="none" strike="noStrike" cap="none" spc="0">
                <a:solidFill>
                  <a:schemeClr val="tx1"/>
                </a:solidFill>
                <a:latin typeface="+mn-lt"/>
                <a:ea typeface="+mn-ea"/>
                <a:cs typeface="+mn-cs"/>
              </a:rPr>
              <a:t>Für wirksamen Klimaschutz muss der Fußabdruck ergänzt werden um den </a:t>
            </a:r>
            <a:r>
              <a:rPr lang="en-US" sz="2000" b="1" i="0" u="none" strike="noStrike" cap="none" spc="0">
                <a:solidFill>
                  <a:schemeClr val="tx1"/>
                </a:solidFill>
                <a:latin typeface="+mn-lt"/>
                <a:ea typeface="+mn-ea"/>
                <a:cs typeface="+mn-cs"/>
              </a:rPr>
              <a:t>Handabdruck</a:t>
            </a:r>
            <a:endParaRPr sz="2000"/>
          </a:p>
        </p:txBody>
      </p:sp>
      <p:sp>
        <p:nvSpPr>
          <p:cNvPr id="1123866364" name="Footer Placeholder 4"/>
          <p:cNvSpPr>
            <a:spLocks noGrp="1"/>
          </p:cNvSpPr>
          <p:nvPr>
            <p:ph type="ftr" sz="quarter" idx="11"/>
          </p:nvPr>
        </p:nvSpPr>
        <p:spPr bwMode="auto">
          <a:xfrm>
            <a:off x="838198" y="6356349"/>
            <a:ext cx="7315200" cy="365124"/>
          </a:xfrm>
        </p:spPr>
        <p:txBody>
          <a:bodyPr/>
          <a:lstStyle>
            <a:lvl1pPr algn="l">
              <a:defRPr/>
            </a:lvl1pPr>
          </a:lstStyle>
          <a:p>
            <a:pPr>
              <a:defRPr/>
            </a:pPr>
            <a:r>
              <a:rPr lang="en-US"/>
              <a:t>CC xy noch zu klären</a:t>
            </a:r>
          </a:p>
        </p:txBody>
      </p:sp>
      <p:sp>
        <p:nvSpPr>
          <p:cNvPr id="1421483491" name="Slide Number Placeholder 5"/>
          <p:cNvSpPr>
            <a:spLocks noGrp="1"/>
          </p:cNvSpPr>
          <p:nvPr>
            <p:ph type="sldNum" sz="quarter" idx="12"/>
          </p:nvPr>
        </p:nvSpPr>
        <p:spPr bwMode="auto"/>
        <p:txBody>
          <a:bodyPr/>
          <a:lstStyle/>
          <a:p>
            <a:pPr>
              <a:defRPr/>
            </a:pPr>
            <a:fld id="{E1331F3C-710E-B4FE-6D03-E86B9230CD2A}" type="slidenum">
              <a:rPr lang="de-DE"/>
              <a:t>18</a:t>
            </a:fld>
            <a:endParaRPr lang="de-DE"/>
          </a:p>
        </p:txBody>
      </p:sp>
      <p:pic>
        <p:nvPicPr>
          <p:cNvPr id="1698954879" name="Grafik 3"/>
          <p:cNvPicPr>
            <a:picLocks noChangeAspect="1"/>
          </p:cNvPicPr>
          <p:nvPr/>
        </p:nvPicPr>
        <p:blipFill>
          <a:blip r:embed="rId2"/>
          <a:stretch/>
        </p:blipFill>
        <p:spPr bwMode="auto">
          <a:xfrm rot="20510456" flipH="1">
            <a:off x="7637666" y="3749469"/>
            <a:ext cx="2346521" cy="224863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733825550" name="Titel 1"/>
          <p:cNvSpPr>
            <a:spLocks noGrp="1"/>
          </p:cNvSpPr>
          <p:nvPr>
            <p:ph type="title"/>
          </p:nvPr>
        </p:nvSpPr>
        <p:spPr bwMode="auto"/>
        <p:txBody>
          <a:bodyPr vertOverflow="overflow" horzOverflow="clip" vert="horz" wrap="square" lIns="91440" tIns="45720" rIns="91440" bIns="45720" numCol="1" spcCol="0" rtlCol="0" fromWordArt="0" anchor="ctr" anchorCtr="0" forceAA="0" compatLnSpc="0">
            <a:normAutofit/>
          </a:bodyPr>
          <a:lstStyle/>
          <a:p>
            <a:pPr>
              <a:defRPr/>
            </a:pPr>
            <a:r>
              <a:rPr lang="de-DE" sz="2600"/>
              <a:t>Wer hat eigentlich den Fußabdruck massiv unterstützt?</a:t>
            </a:r>
            <a:endParaRPr/>
          </a:p>
        </p:txBody>
      </p:sp>
      <p:sp>
        <p:nvSpPr>
          <p:cNvPr id="1938404151" name="Inhaltsplatzhalter 2"/>
          <p:cNvSpPr>
            <a:spLocks noGrp="1"/>
          </p:cNvSpPr>
          <p:nvPr>
            <p:ph idx="1"/>
          </p:nvPr>
        </p:nvSpPr>
        <p:spPr bwMode="auto">
          <a:xfrm>
            <a:off x="838198" y="1629417"/>
            <a:ext cx="10515600" cy="4547541"/>
          </a:xfrm>
        </p:spPr>
        <p:txBody>
          <a:bodyPr vertOverflow="overflow" horzOverflow="clip" vert="horz" wrap="square" lIns="91440" tIns="45720" rIns="91440" bIns="45720" numCol="1" spcCol="0" rtlCol="0" fromWordArt="0" anchor="t" anchorCtr="0" forceAA="0" compatLnSpc="0">
            <a:normAutofit fontScale="65000" lnSpcReduction="7000"/>
          </a:bodyPr>
          <a:lstStyle/>
          <a:p>
            <a:pPr>
              <a:buFont typeface="Arial"/>
              <a:buChar char="•"/>
              <a:defRPr/>
            </a:pPr>
            <a:r>
              <a:rPr lang="en-US" sz="1600" b="0" i="0" u="none" strike="noStrike" cap="none" spc="0">
                <a:solidFill>
                  <a:schemeClr val="tx1"/>
                </a:solidFill>
                <a:latin typeface="Calibri"/>
                <a:ea typeface="Arial"/>
                <a:cs typeface="Arial"/>
              </a:rPr>
              <a:t>Seit 1990er Jahren: große Konzerne beginnen Kampagnen, mit denen sie versuchen Verantwortung für den Umweltschutz auf das Individuum zu übertragen. Ein frühes Beispiel sind vermehrte Werbespots über individuelles Plastik-Sammeln um Plastik-Recycling zu ermöglichen, geschaltet von der Plastikindustrie (Exxon, Chevron, Dow, DuPont) - obwohl klar war, dass nur ein minimaler Bruchteil des fraglichen Plastiks überhaupt recyclebar ist</a:t>
            </a:r>
            <a:br>
              <a:rPr lang="en-US" sz="1600" b="0" i="0" u="none" strike="noStrike" cap="none" spc="0">
                <a:solidFill>
                  <a:schemeClr val="tx1"/>
                </a:solidFill>
                <a:latin typeface="Calibri"/>
                <a:ea typeface="Arial"/>
                <a:cs typeface="Arial"/>
              </a:rPr>
            </a:br>
            <a:r>
              <a:rPr lang="en-US" sz="1600" b="0" i="0" u="none" strike="noStrike" cap="none" spc="0">
                <a:solidFill>
                  <a:schemeClr val="tx1"/>
                </a:solidFill>
                <a:latin typeface="Calibri"/>
                <a:ea typeface="Arial"/>
                <a:cs typeface="Arial"/>
              </a:rPr>
              <a:t>-&gt;  “Erfindung” des Begriffs Footprint</a:t>
            </a:r>
          </a:p>
          <a:p>
            <a:pPr lvl="1">
              <a:buFont typeface="Arial"/>
              <a:buChar char="•"/>
              <a:defRPr/>
            </a:pPr>
            <a:r>
              <a:t>Beispielhafter Filmspot von DuPont (von 1990):</a:t>
            </a:r>
            <a:br>
              <a:rPr/>
            </a:br>
            <a:r>
              <a:rPr lang="en-US" sz="1200" b="0" i="0" u="none" strike="noStrike" cap="none" spc="0">
                <a:solidFill>
                  <a:schemeClr val="tx1"/>
                </a:solidFill>
                <a:latin typeface="Calibri"/>
                <a:ea typeface="Calibri"/>
                <a:cs typeface="Calibri"/>
              </a:rPr>
              <a:t>https://digital.hagley.org/VID_1995300_B01_ID02?solr_nav%5Bid%5D=0578c06f357879ed7125&amp;solr_nav%5Bpage%5D=0&amp;solr_nav%5Boffset%5D=0</a:t>
            </a:r>
            <a:br>
              <a:rPr/>
            </a:br>
            <a:br>
              <a:rPr/>
            </a:br>
            <a:endParaRPr/>
          </a:p>
          <a:p>
            <a:pPr>
              <a:buFont typeface="Arial"/>
              <a:buChar char="•"/>
              <a:defRPr/>
            </a:pPr>
            <a:r>
              <a:t>BP (vormals British Petroleum, hat sich 2002 umbenannt in “beyond petroleum”, ) investierte 2004/05 über 100 Mio Dollar in Imagekampagne für das Footprint-Handeln</a:t>
            </a:r>
          </a:p>
          <a:p>
            <a:pPr lvl="1">
              <a:buFont typeface="Arial"/>
              <a:buChar char="•"/>
              <a:defRPr/>
            </a:pPr>
            <a:r>
              <a:rPr lang="en-US" sz="1600" b="0" i="0" u="none" strike="noStrike" cap="none" spc="0">
                <a:solidFill>
                  <a:schemeClr val="tx1"/>
                </a:solidFill>
                <a:latin typeface="Calibri"/>
                <a:ea typeface="Arial"/>
                <a:cs typeface="Arial"/>
              </a:rPr>
              <a:t>Video aus dieser Imagekampagne: </a:t>
            </a:r>
            <a:r>
              <a:rPr lang="en-US" sz="1600" b="0" i="0" u="sng" strike="noStrike" cap="none" spc="0">
                <a:solidFill>
                  <a:schemeClr val="tx1"/>
                </a:solidFill>
                <a:latin typeface="Calibri"/>
                <a:ea typeface="Arial"/>
                <a:cs typeface="Arial"/>
                <a:hlinkClick r:id="rId2" tooltip="https://www.youtube.com/watch?v=ywrZPypqSB4"/>
              </a:rPr>
              <a:t>https://www.youtube.com/watch?v=ywrZPypqSB4</a:t>
            </a:r>
            <a:endParaRPr/>
          </a:p>
          <a:p>
            <a:pPr marL="457200" lvl="1" indent="0">
              <a:buFont typeface="Arial"/>
              <a:buNone/>
              <a:defRPr/>
            </a:pPr>
            <a:endParaRPr/>
          </a:p>
          <a:p>
            <a:pPr marL="57149" lvl="0" indent="0">
              <a:buFont typeface="Arial"/>
              <a:buNone/>
              <a:defRPr/>
            </a:pPr>
            <a:r>
              <a:t>Im selben Zeitraum gehörte BP aber weiterhin zu den Unternehmen, die weltweit am meisten CO2 verursachen.</a:t>
            </a:r>
            <a:r>
              <a:rPr sz="1200" b="0" i="0" u="none">
                <a:solidFill>
                  <a:srgbClr val="000000"/>
                </a:solidFill>
                <a:latin typeface="Times New Roman"/>
                <a:ea typeface="Times New Roman"/>
                <a:cs typeface="Times New Roman"/>
              </a:rPr>
              <a:t>. (Siehe z.B.: </a:t>
            </a:r>
            <a:r>
              <a:rPr lang="en-US" sz="800" b="0" i="0" u="none" strike="noStrike" cap="none" spc="0">
                <a:solidFill>
                  <a:srgbClr val="000000"/>
                </a:solidFill>
                <a:latin typeface="Times New Roman"/>
                <a:ea typeface="Times New Roman"/>
                <a:cs typeface="Times New Roman"/>
              </a:rPr>
              <a:t>https://www.theguardian.com/environment/2019/oct/09/revealed-20-firms-third-carbon-emissions</a:t>
            </a:r>
            <a:r>
              <a:rPr sz="1200" b="0" i="0" u="sng">
                <a:solidFill>
                  <a:srgbClr val="000000"/>
                </a:solidFill>
                <a:latin typeface="Times New Roman"/>
                <a:ea typeface="Times New Roman"/>
                <a:cs typeface="Times New Roman"/>
                <a:hlinkClick r:id="rId3" tooltip="https://de.wikipedia.org/wiki/BP#cite_note-guardian-2019-10-09-8"/>
              </a:rPr>
              <a:t>]</a:t>
            </a:r>
            <a:endParaRPr/>
          </a:p>
          <a:p>
            <a:pPr marL="0" indent="0">
              <a:buFont typeface="Arial"/>
              <a:buNone/>
              <a:defRPr/>
            </a:pPr>
            <a:r>
              <a:rPr lang="en-US" sz="1600" b="1" i="0" u="none" strike="noStrike" cap="none" spc="0">
                <a:solidFill>
                  <a:schemeClr val="tx1"/>
                </a:solidFill>
                <a:latin typeface="Calibri"/>
                <a:ea typeface="Arial"/>
                <a:cs typeface="Arial"/>
              </a:rPr>
              <a:t>Ging es BP mit dieser Kampagne wirklich darum, das Weltklima zu schützen??</a:t>
            </a:r>
            <a:endParaRPr sz="1600" b="1" i="0" u="none" strike="noStrike" cap="none" spc="0">
              <a:solidFill>
                <a:schemeClr val="tx1"/>
              </a:solidFill>
              <a:latin typeface="Calibri"/>
              <a:ea typeface="Arial"/>
              <a:cs typeface="Arial"/>
            </a:endParaRPr>
          </a:p>
          <a:p>
            <a:pPr>
              <a:buFont typeface="Arial"/>
              <a:buChar char="•"/>
              <a:defRPr/>
            </a:pPr>
            <a:r>
              <a:rPr lang="en-US" sz="1600" b="0" i="0" u="none" strike="noStrike" cap="none" spc="0">
                <a:solidFill>
                  <a:schemeClr val="tx1"/>
                </a:solidFill>
                <a:latin typeface="Calibri"/>
                <a:ea typeface="Arial"/>
                <a:cs typeface="Arial"/>
              </a:rPr>
              <a:t>Kritiker sagen, dass es vielmehr darum ging, die Menschen von einer viel wichtigeren Sache abzulenken:</a:t>
            </a:r>
            <a:br>
              <a:rPr lang="en-US" sz="1600" b="0" i="0" u="none" strike="noStrike" cap="none" spc="0">
                <a:solidFill>
                  <a:schemeClr val="tx1"/>
                </a:solidFill>
                <a:latin typeface="Calibri"/>
                <a:ea typeface="Arial"/>
                <a:cs typeface="Arial"/>
              </a:rPr>
            </a:br>
            <a:r>
              <a:rPr lang="en-US" sz="1600" b="0" i="0" u="none" strike="noStrike" cap="none" spc="0">
                <a:solidFill>
                  <a:schemeClr val="tx1"/>
                </a:solidFill>
                <a:latin typeface="Calibri"/>
                <a:ea typeface="Arial"/>
                <a:cs typeface="Arial"/>
              </a:rPr>
              <a:t>Die Hoffnung sei gewesen, dass klimainteressierte Menschen sich allein mit der Verbesserung ihres persönlichen CO</a:t>
            </a:r>
            <a:r>
              <a:rPr lang="en-US" sz="1600" b="0" i="0" u="none" strike="noStrike" cap="none" spc="0" baseline="-25000">
                <a:solidFill>
                  <a:schemeClr val="tx1"/>
                </a:solidFill>
                <a:latin typeface="Calibri"/>
                <a:ea typeface="Arial"/>
                <a:cs typeface="Arial"/>
              </a:rPr>
              <a:t>2</a:t>
            </a:r>
            <a:r>
              <a:rPr lang="en-US" sz="1600" b="0" i="0" u="none" strike="noStrike" cap="none" spc="0">
                <a:solidFill>
                  <a:schemeClr val="tx1"/>
                </a:solidFill>
                <a:latin typeface="Calibri"/>
                <a:ea typeface="Arial"/>
                <a:cs typeface="Arial"/>
              </a:rPr>
              <a:t>-Fußabdruck beschäftigen. In der Folge würden die Menschen aus dem Blick verlieren, dass es für wirklichen Klimaschutz auch strukturelle Veränderungen braucht - z.B. Gesetze,</a:t>
            </a:r>
            <a:r>
              <a:rPr lang="en-US" sz="1600" b="1" i="0" u="none" strike="noStrike" cap="none" spc="0">
                <a:solidFill>
                  <a:schemeClr val="tx1"/>
                </a:solidFill>
                <a:latin typeface="Calibri"/>
                <a:ea typeface="Arial"/>
                <a:cs typeface="Arial"/>
              </a:rPr>
              <a:t> die die Verbrennung fossiler Energieträger stark einschränken.</a:t>
            </a:r>
            <a:endParaRPr sz="1600" b="1" i="0" u="none" strike="noStrike" cap="none" spc="0">
              <a:solidFill>
                <a:schemeClr val="tx1"/>
              </a:solidFill>
              <a:latin typeface="Calibri"/>
              <a:ea typeface="Arial"/>
              <a:cs typeface="Arial"/>
            </a:endParaRPr>
          </a:p>
          <a:p>
            <a:pPr>
              <a:buFont typeface="Arial"/>
              <a:buChar char="•"/>
              <a:defRPr/>
            </a:pPr>
            <a:r>
              <a:rPr lang="en-US" sz="1600" b="1" i="0" u="none" strike="noStrike" cap="none" spc="0">
                <a:solidFill>
                  <a:schemeClr val="tx1"/>
                </a:solidFill>
                <a:latin typeface="Calibri"/>
                <a:ea typeface="Arial"/>
                <a:cs typeface="Arial"/>
              </a:rPr>
              <a:t>Das Optimieren des eigenen Footprint also als Falle, die eigentlich wichtigen Dinge nicht anzugehen?</a:t>
            </a:r>
            <a:endParaRPr sz="1600" b="0" i="0" u="none" strike="noStrike" cap="none" spc="0">
              <a:solidFill>
                <a:schemeClr val="tx1"/>
              </a:solidFill>
              <a:latin typeface="Calibri"/>
              <a:ea typeface="Arial"/>
              <a:cs typeface="Arial"/>
            </a:endParaRPr>
          </a:p>
          <a:p>
            <a:pPr marL="457200" lvl="1" indent="0">
              <a:buFont typeface="Arial"/>
              <a:buNone/>
              <a:defRPr/>
            </a:pPr>
            <a:endParaRPr/>
          </a:p>
          <a:p>
            <a:pPr lvl="0">
              <a:buFont typeface="Arial"/>
              <a:buChar char="•"/>
              <a:defRPr/>
            </a:pPr>
            <a:r>
              <a:t>-&gt; individueller Fußabdruck wichtig, aber:</a:t>
            </a:r>
          </a:p>
          <a:p>
            <a:pPr lvl="1">
              <a:buFont typeface="Arial"/>
              <a:buChar char="•"/>
              <a:defRPr/>
            </a:pPr>
            <a:r>
              <a:t>Begriff mit unrühmlichen Hintergrund</a:t>
            </a:r>
          </a:p>
          <a:p>
            <a:pPr lvl="1">
              <a:buFont typeface="Arial"/>
              <a:buChar char="•"/>
              <a:defRPr/>
            </a:pPr>
            <a:r>
              <a:t>wenn von Unternehmen promotet, kritisch anschauen!</a:t>
            </a:r>
          </a:p>
          <a:p>
            <a:pPr lvl="1">
              <a:buFont typeface="Arial"/>
              <a:buChar char="•"/>
              <a:defRPr/>
            </a:pPr>
            <a:r>
              <a:t>immer ergänzen um </a:t>
            </a:r>
            <a:r>
              <a:rPr b="1"/>
              <a:t>Handabdruck</a:t>
            </a:r>
            <a:endParaRPr/>
          </a:p>
        </p:txBody>
      </p:sp>
      <p:sp>
        <p:nvSpPr>
          <p:cNvPr id="1638774803" name="Rechteck 2"/>
          <p:cNvSpPr/>
          <p:nvPr/>
        </p:nvSpPr>
        <p:spPr bwMode="auto">
          <a:xfrm rot="16199895">
            <a:off x="-3162620" y="3145451"/>
            <a:ext cx="6861226"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79602491" name="Titel 1"/>
          <p:cNvSpPr>
            <a:spLocks noGrp="1"/>
          </p:cNvSpPr>
          <p:nvPr>
            <p:ph type="ctrTitle"/>
          </p:nvPr>
        </p:nvSpPr>
        <p:spPr bwMode="auto">
          <a:xfrm>
            <a:off x="1523999" y="4320283"/>
            <a:ext cx="9144000" cy="910315"/>
          </a:xfrm>
        </p:spPr>
        <p:txBody>
          <a:bodyPr>
            <a:normAutofit fontScale="90000"/>
          </a:bodyPr>
          <a:lstStyle/>
          <a:p>
            <a:pPr>
              <a:defRPr/>
            </a:pPr>
            <a:br>
              <a:rPr lang="de-DE" sz="3600">
                <a:latin typeface="Arial"/>
              </a:rPr>
            </a:br>
            <a:r>
              <a:rPr lang="de-DE" sz="2700" b="0"/>
              <a:t>Wissensbasierte Veränderungsexperimente</a:t>
            </a:r>
            <a:br>
              <a:rPr lang="de-DE" sz="2700" b="0"/>
            </a:br>
            <a:r>
              <a:rPr lang="de-DE" sz="2700" b="0"/>
              <a:t>für Klimaschutz im Alltag</a:t>
            </a:r>
            <a:endParaRPr/>
          </a:p>
        </p:txBody>
      </p:sp>
      <p:pic>
        <p:nvPicPr>
          <p:cNvPr id="2094428789" name="Grafik 2"/>
          <p:cNvPicPr>
            <a:picLocks noChangeAspect="1"/>
          </p:cNvPicPr>
          <p:nvPr/>
        </p:nvPicPr>
        <p:blipFill>
          <a:blip r:embed="rId2"/>
          <a:stretch/>
        </p:blipFill>
        <p:spPr bwMode="auto">
          <a:xfrm>
            <a:off x="3501168" y="1815012"/>
            <a:ext cx="5133101" cy="2169147"/>
          </a:xfrm>
          <a:prstGeom prst="rect">
            <a:avLst/>
          </a:prstGeom>
        </p:spPr>
      </p:pic>
      <p:pic>
        <p:nvPicPr>
          <p:cNvPr id="285894316" name="Grafik 285894315"/>
          <p:cNvPicPr>
            <a:picLocks noChangeAspect="1"/>
          </p:cNvPicPr>
          <p:nvPr/>
        </p:nvPicPr>
        <p:blipFill>
          <a:blip r:embed="rId3"/>
          <a:stretch/>
        </p:blipFill>
        <p:spPr bwMode="auto">
          <a:xfrm>
            <a:off x="10658133" y="6191249"/>
            <a:ext cx="1317145" cy="4642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44330474" name="Title 1"/>
          <p:cNvSpPr>
            <a:spLocks noGrp="1"/>
          </p:cNvSpPr>
          <p:nvPr>
            <p:ph type="title"/>
          </p:nvPr>
        </p:nvSpPr>
        <p:spPr bwMode="auto"/>
        <p:txBody>
          <a:bodyPr/>
          <a:lstStyle>
            <a:lvl1pPr>
              <a:defRPr b="1">
                <a:latin typeface="+mn-lt"/>
              </a:defRPr>
            </a:lvl1pPr>
          </a:lstStyle>
          <a:p>
            <a:pPr>
              <a:defRPr/>
            </a:pPr>
            <a:r>
              <a:rPr lang="de-DE" sz="4400" b="1" i="0" u="none" strike="noStrike" cap="none" spc="0">
                <a:solidFill>
                  <a:schemeClr val="tx1"/>
                </a:solidFill>
                <a:latin typeface="Calibri"/>
                <a:ea typeface="Calibri"/>
                <a:cs typeface="Calibri"/>
              </a:rPr>
              <a:t>Fußabdruck vs. Handabdruck</a:t>
            </a:r>
            <a:endParaRPr/>
          </a:p>
        </p:txBody>
      </p:sp>
      <p:sp>
        <p:nvSpPr>
          <p:cNvPr id="1886597659" name="Footer Placeholder 4"/>
          <p:cNvSpPr>
            <a:spLocks noGrp="1"/>
          </p:cNvSpPr>
          <p:nvPr>
            <p:ph type="ftr" sz="quarter" idx="11"/>
          </p:nvPr>
        </p:nvSpPr>
        <p:spPr bwMode="auto">
          <a:xfrm>
            <a:off x="838198" y="6356349"/>
            <a:ext cx="7315200" cy="365124"/>
          </a:xfrm>
        </p:spPr>
        <p:txBody>
          <a:bodyPr/>
          <a:lstStyle>
            <a:lvl1pPr algn="l">
              <a:defRPr/>
            </a:lvl1pPr>
          </a:lstStyle>
          <a:p>
            <a:pPr>
              <a:defRPr/>
            </a:pPr>
            <a:r>
              <a:rPr lang="en-US"/>
              <a:t>CC xy noch zu klären</a:t>
            </a:r>
          </a:p>
        </p:txBody>
      </p:sp>
      <p:sp>
        <p:nvSpPr>
          <p:cNvPr id="1641790284" name="Slide Number Placeholder 5"/>
          <p:cNvSpPr>
            <a:spLocks noGrp="1"/>
          </p:cNvSpPr>
          <p:nvPr>
            <p:ph type="sldNum" sz="quarter" idx="12"/>
          </p:nvPr>
        </p:nvSpPr>
        <p:spPr bwMode="auto"/>
        <p:txBody>
          <a:bodyPr/>
          <a:lstStyle/>
          <a:p>
            <a:pPr>
              <a:defRPr/>
            </a:pPr>
            <a:fld id="{7B25F1A4-11D8-D3A3-9DF2-3FEB0925CCDE}" type="slidenum">
              <a:rPr lang="de-DE"/>
              <a:t>20</a:t>
            </a:fld>
            <a:endParaRPr lang="de-DE"/>
          </a:p>
        </p:txBody>
      </p:sp>
      <p:sp>
        <p:nvSpPr>
          <p:cNvPr id="1971325385" name="Inhaltsplatzhalter 2"/>
          <p:cNvSpPr>
            <a:spLocks noGrp="1"/>
          </p:cNvSpPr>
          <p:nvPr/>
        </p:nvSpPr>
        <p:spPr bwMode="auto">
          <a:xfrm>
            <a:off x="838198" y="1787921"/>
            <a:ext cx="4150539" cy="3979033"/>
          </a:xfrm>
        </p:spPr>
        <p:txBody>
          <a:bodyPr vert="horz" lIns="91440" tIns="45720" rIns="91440" bIns="45720" rtlCol="0">
            <a:normAutofit/>
          </a:bodyPr>
          <a:lstStyle>
            <a:lvl1pPr marL="228600" indent="-228600" algn="l" defTabSz="914400">
              <a:lnSpc>
                <a:spcPct val="90000"/>
              </a:lnSpc>
              <a:spcBef>
                <a:spcPts val="999"/>
              </a:spcBef>
              <a:buFont typeface="Arial"/>
              <a:buChar char="•"/>
              <a:defRPr sz="2000">
                <a:solidFill>
                  <a:schemeClr val="tx1"/>
                </a:solidFill>
                <a:latin typeface="+mn-lt"/>
                <a:ea typeface="+mn-ea"/>
                <a:cs typeface="+mn-cs"/>
              </a:defRPr>
            </a:lvl1pPr>
            <a:lvl2pPr marL="685800" indent="-228600" algn="l" defTabSz="914400">
              <a:lnSpc>
                <a:spcPct val="90000"/>
              </a:lnSpc>
              <a:spcBef>
                <a:spcPts val="499"/>
              </a:spcBef>
              <a:buFont typeface="Arial"/>
              <a:buChar char="•"/>
              <a:defRPr sz="1600">
                <a:solidFill>
                  <a:schemeClr val="tx1"/>
                </a:solidFill>
                <a:latin typeface="+mn-lt"/>
                <a:ea typeface="+mn-ea"/>
                <a:cs typeface="+mn-cs"/>
              </a:defRPr>
            </a:lvl2pPr>
            <a:lvl3pPr marL="1143000" indent="-228600" algn="l" defTabSz="914400">
              <a:lnSpc>
                <a:spcPct val="90000"/>
              </a:lnSpc>
              <a:spcBef>
                <a:spcPts val="499"/>
              </a:spcBef>
              <a:buFont typeface="Arial"/>
              <a:buChar char="•"/>
              <a:defRPr sz="1600">
                <a:solidFill>
                  <a:schemeClr val="tx1"/>
                </a:solidFill>
                <a:latin typeface="+mn-lt"/>
                <a:ea typeface="+mn-ea"/>
                <a:cs typeface="+mn-cs"/>
              </a:defRPr>
            </a:lvl3pPr>
            <a:lvl4pPr marL="1600200" indent="-228600" algn="l" defTabSz="914400">
              <a:lnSpc>
                <a:spcPct val="90000"/>
              </a:lnSpc>
              <a:spcBef>
                <a:spcPts val="499"/>
              </a:spcBef>
              <a:buFont typeface="Arial"/>
              <a:buChar char="•"/>
              <a:defRPr sz="1600">
                <a:solidFill>
                  <a:schemeClr val="tx1"/>
                </a:solidFill>
                <a:latin typeface="+mn-lt"/>
                <a:ea typeface="+mn-ea"/>
                <a:cs typeface="+mn-cs"/>
              </a:defRPr>
            </a:lvl4pPr>
            <a:lvl5pPr marL="2057400" indent="-228600" algn="l" defTabSz="914400">
              <a:lnSpc>
                <a:spcPct val="90000"/>
              </a:lnSpc>
              <a:spcBef>
                <a:spcPts val="499"/>
              </a:spcBef>
              <a:buFont typeface="Arial"/>
              <a:buChar char="•"/>
              <a:defRPr sz="16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327935" indent="-327935">
              <a:spcAft>
                <a:spcPts val="565"/>
              </a:spcAft>
              <a:buFont typeface="Arial"/>
              <a:buChar char="•"/>
              <a:defRPr/>
            </a:pPr>
            <a:r>
              <a:rPr lang="de-DE" sz="2000">
                <a:latin typeface="Calibri"/>
                <a:ea typeface="Calibri"/>
                <a:cs typeface="Calibri"/>
              </a:rPr>
              <a:t>Ziel: kleiner</a:t>
            </a:r>
            <a:endParaRPr sz="2000">
              <a:latin typeface="Calibri"/>
              <a:ea typeface="Calibri"/>
              <a:cs typeface="Calibri"/>
            </a:endParaRPr>
          </a:p>
          <a:p>
            <a:pPr marL="327935" indent="-327935">
              <a:spcAft>
                <a:spcPts val="565"/>
              </a:spcAft>
              <a:buFont typeface="Arial"/>
              <a:buChar char="•"/>
              <a:defRPr/>
            </a:pPr>
            <a:r>
              <a:rPr lang="de-DE" sz="2000">
                <a:latin typeface="Calibri"/>
                <a:ea typeface="Calibri"/>
                <a:cs typeface="Calibri"/>
              </a:rPr>
              <a:t>weniger machen, reduzieren</a:t>
            </a:r>
          </a:p>
          <a:p>
            <a:pPr marL="327935" indent="-327935">
              <a:spcAft>
                <a:spcPts val="565"/>
              </a:spcAft>
              <a:buFont typeface="Arial"/>
              <a:buChar char="•"/>
              <a:defRPr/>
            </a:pPr>
            <a:r>
              <a:rPr lang="de-DE" sz="2000">
                <a:latin typeface="Calibri"/>
                <a:ea typeface="Calibri"/>
                <a:cs typeface="Calibri"/>
              </a:rPr>
              <a:t>oft alleine</a:t>
            </a:r>
          </a:p>
          <a:p>
            <a:pPr marL="327935" indent="-327935">
              <a:spcAft>
                <a:spcPts val="565"/>
              </a:spcAft>
              <a:buFont typeface="Arial"/>
              <a:buChar char="•"/>
              <a:defRPr/>
            </a:pPr>
            <a:r>
              <a:rPr lang="de-DE" sz="2000">
                <a:latin typeface="Calibri"/>
                <a:ea typeface="Calibri"/>
                <a:cs typeface="Calibri"/>
              </a:rPr>
              <a:t>innerhalb bestehender Strukturen</a:t>
            </a:r>
            <a:endParaRPr sz="2000">
              <a:latin typeface="Calibri"/>
              <a:ea typeface="Calibri"/>
              <a:cs typeface="Calibri"/>
            </a:endParaRPr>
          </a:p>
        </p:txBody>
      </p:sp>
      <p:sp>
        <p:nvSpPr>
          <p:cNvPr id="1370284281" name="Inhaltsplatzhalter 2"/>
          <p:cNvSpPr>
            <a:spLocks noGrp="1"/>
          </p:cNvSpPr>
          <p:nvPr/>
        </p:nvSpPr>
        <p:spPr bwMode="auto">
          <a:xfrm>
            <a:off x="6894084" y="1801742"/>
            <a:ext cx="4150539" cy="3979032"/>
          </a:xfrm>
        </p:spPr>
        <p:txBody>
          <a:bodyPr lIns="0" tIns="0" rIns="0" bIns="0">
            <a:normAutofit/>
          </a:bodyPr>
          <a:lstStyle/>
          <a:p>
            <a:pPr marL="327935" indent="-327935">
              <a:spcAft>
                <a:spcPts val="565"/>
              </a:spcAft>
              <a:buFont typeface="Arial"/>
              <a:buChar char="•"/>
              <a:defRPr/>
            </a:pPr>
            <a:r>
              <a:rPr lang="de-DE" sz="2000">
                <a:latin typeface="Calibri"/>
                <a:ea typeface="Calibri"/>
                <a:cs typeface="Calibri"/>
              </a:rPr>
              <a:t>Ziel: größer</a:t>
            </a:r>
            <a:endParaRPr sz="2000">
              <a:latin typeface="Calibri"/>
              <a:ea typeface="Calibri"/>
              <a:cs typeface="Calibri"/>
            </a:endParaRPr>
          </a:p>
          <a:p>
            <a:pPr marL="327935" indent="-327935">
              <a:spcAft>
                <a:spcPts val="565"/>
              </a:spcAft>
              <a:buFont typeface="Arial"/>
              <a:buChar char="•"/>
              <a:defRPr/>
            </a:pPr>
            <a:r>
              <a:rPr lang="de-DE" sz="2000">
                <a:latin typeface="Calibri"/>
                <a:ea typeface="Calibri"/>
                <a:cs typeface="Calibri"/>
              </a:rPr>
              <a:t>mehr machen, aktiv werden</a:t>
            </a:r>
            <a:endParaRPr sz="2000">
              <a:latin typeface="Calibri"/>
              <a:ea typeface="Calibri"/>
              <a:cs typeface="Calibri"/>
            </a:endParaRPr>
          </a:p>
          <a:p>
            <a:pPr marL="327935" indent="-327935">
              <a:spcAft>
                <a:spcPts val="565"/>
              </a:spcAft>
              <a:buFont typeface="Arial"/>
              <a:buChar char="•"/>
              <a:defRPr/>
            </a:pPr>
            <a:r>
              <a:rPr lang="de-DE" sz="2000">
                <a:latin typeface="Calibri"/>
                <a:ea typeface="Calibri"/>
                <a:cs typeface="Calibri"/>
              </a:rPr>
              <a:t>am besten gemeinsam</a:t>
            </a:r>
          </a:p>
          <a:p>
            <a:pPr marL="327935" indent="-327935">
              <a:spcAft>
                <a:spcPts val="565"/>
              </a:spcAft>
              <a:buFont typeface="Arial"/>
              <a:buChar char="•"/>
              <a:defRPr/>
            </a:pPr>
            <a:r>
              <a:rPr lang="de-DE" sz="2000">
                <a:latin typeface="Calibri"/>
                <a:ea typeface="Calibri"/>
                <a:cs typeface="Calibri"/>
              </a:rPr>
              <a:t>Strukturen mitgestalten</a:t>
            </a:r>
            <a:endParaRPr sz="2000">
              <a:latin typeface="Calibri"/>
              <a:ea typeface="Calibri"/>
              <a:cs typeface="Calibri"/>
            </a:endParaRPr>
          </a:p>
        </p:txBody>
      </p:sp>
      <p:pic>
        <p:nvPicPr>
          <p:cNvPr id="1654586980" name="Grafik 5"/>
          <p:cNvPicPr>
            <a:picLocks noChangeAspect="1"/>
          </p:cNvPicPr>
          <p:nvPr/>
        </p:nvPicPr>
        <p:blipFill>
          <a:blip r:embed="rId2"/>
          <a:srcRect r="50068"/>
          <a:stretch/>
        </p:blipFill>
        <p:spPr bwMode="auto">
          <a:xfrm flipH="1">
            <a:off x="1009561" y="3713754"/>
            <a:ext cx="1006248" cy="2482665"/>
          </a:xfrm>
          <a:prstGeom prst="rect">
            <a:avLst/>
          </a:prstGeom>
        </p:spPr>
      </p:pic>
      <p:pic>
        <p:nvPicPr>
          <p:cNvPr id="1034566023" name="Grafik 3"/>
          <p:cNvPicPr>
            <a:picLocks noChangeAspect="1"/>
          </p:cNvPicPr>
          <p:nvPr/>
        </p:nvPicPr>
        <p:blipFill>
          <a:blip r:embed="rId3"/>
          <a:stretch/>
        </p:blipFill>
        <p:spPr bwMode="auto">
          <a:xfrm flipH="1">
            <a:off x="6829975" y="4691381"/>
            <a:ext cx="870070" cy="833775"/>
          </a:xfrm>
          <a:prstGeom prst="rect">
            <a:avLst/>
          </a:prstGeom>
        </p:spPr>
      </p:pic>
      <p:pic>
        <p:nvPicPr>
          <p:cNvPr id="1883356436" name="Grafik 5"/>
          <p:cNvPicPr>
            <a:picLocks noChangeAspect="1"/>
          </p:cNvPicPr>
          <p:nvPr/>
        </p:nvPicPr>
        <p:blipFill>
          <a:blip r:embed="rId2"/>
          <a:srcRect r="50068"/>
          <a:stretch/>
        </p:blipFill>
        <p:spPr bwMode="auto">
          <a:xfrm flipH="1">
            <a:off x="3088575" y="4569390"/>
            <a:ext cx="425621" cy="1050115"/>
          </a:xfrm>
          <a:prstGeom prst="rect">
            <a:avLst/>
          </a:prstGeom>
        </p:spPr>
      </p:pic>
      <p:pic>
        <p:nvPicPr>
          <p:cNvPr id="461154911" name="Grafik 3"/>
          <p:cNvPicPr>
            <a:picLocks noChangeAspect="1"/>
          </p:cNvPicPr>
          <p:nvPr/>
        </p:nvPicPr>
        <p:blipFill>
          <a:blip r:embed="rId3"/>
          <a:stretch/>
        </p:blipFill>
        <p:spPr bwMode="auto">
          <a:xfrm flipH="1">
            <a:off x="8637903" y="3617651"/>
            <a:ext cx="2485643" cy="2381952"/>
          </a:xfrm>
          <a:prstGeom prst="rect">
            <a:avLst/>
          </a:prstGeom>
        </p:spPr>
      </p:pic>
      <p:sp>
        <p:nvSpPr>
          <p:cNvPr id="2025596810" name="Pfeil: nach rechts 2025596809"/>
          <p:cNvSpPr/>
          <p:nvPr/>
        </p:nvSpPr>
        <p:spPr bwMode="auto">
          <a:xfrm>
            <a:off x="2387683" y="4979965"/>
            <a:ext cx="357186" cy="228965"/>
          </a:xfrm>
          <a:prstGeom prst="rightArrow">
            <a:avLst>
              <a:gd name="adj1" fmla="val 50000"/>
              <a:gd name="adj2" fmla="val 50000"/>
            </a:avLst>
          </a:prstGeom>
          <a:solidFill>
            <a:schemeClr val="bg1"/>
          </a:solidFill>
          <a:ln w="25400" cap="flat" cmpd="sng" algn="ctr">
            <a:solidFill>
              <a:schemeClr val="tx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920178957" name="Pfeil: nach rechts 920178956"/>
          <p:cNvSpPr/>
          <p:nvPr/>
        </p:nvSpPr>
        <p:spPr bwMode="auto">
          <a:xfrm>
            <a:off x="7974807" y="4979965"/>
            <a:ext cx="357185" cy="228964"/>
          </a:xfrm>
          <a:prstGeom prst="rightArrow">
            <a:avLst>
              <a:gd name="adj1" fmla="val 50000"/>
              <a:gd name="adj2" fmla="val 50000"/>
            </a:avLst>
          </a:prstGeom>
          <a:solidFill>
            <a:schemeClr val="bg1"/>
          </a:solidFill>
          <a:ln w="25400" cap="flat" cmpd="sng" algn="ctr">
            <a:solidFill>
              <a:schemeClr val="tx1"/>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941885858" name="Title 1"/>
          <p:cNvSpPr>
            <a:spLocks noGrp="1"/>
          </p:cNvSpPr>
          <p:nvPr>
            <p:ph type="title"/>
          </p:nvPr>
        </p:nvSpPr>
        <p:spPr bwMode="auto"/>
        <p:txBody>
          <a:bodyPr/>
          <a:lstStyle>
            <a:lvl1pPr>
              <a:defRPr b="1">
                <a:latin typeface="+mn-lt"/>
              </a:defRPr>
            </a:lvl1pPr>
          </a:lstStyle>
          <a:p>
            <a:pPr>
              <a:defRPr/>
            </a:pPr>
            <a:r>
              <a:t>Verhältnis von Handeln und Struktur</a:t>
            </a:r>
          </a:p>
        </p:txBody>
      </p:sp>
      <p:sp>
        <p:nvSpPr>
          <p:cNvPr id="1087318111" name="Content Placeholder 2"/>
          <p:cNvSpPr>
            <a:spLocks noGrp="1"/>
          </p:cNvSpPr>
          <p:nvPr>
            <p:ph idx="1"/>
          </p:nvPr>
        </p:nvSpPr>
        <p:spPr bwMode="auto">
          <a:xfrm>
            <a:off x="6757499" y="1825624"/>
            <a:ext cx="4596300" cy="4351338"/>
          </a:xfrm>
        </p:spPr>
        <p:txBody>
          <a:bodyPr vertOverflow="overflow" horzOverflow="clip" vert="horz" wrap="square" lIns="91440" tIns="45720" rIns="91440" bIns="45720" numCol="1" spcCol="0" rtlCol="0" fromWordArt="0" anchor="t" anchorCtr="0" forceAA="0" compatLnSpc="0">
            <a:normAutofit fontScale="95000" lnSpcReduction="1000"/>
          </a:bodyPr>
          <a:lstStyle/>
          <a:p>
            <a:pPr>
              <a:defRPr/>
            </a:pPr>
            <a:r>
              <a:rPr lang="en-US" sz="1800" b="0" i="0" u="none" strike="noStrike" cap="none" spc="0">
                <a:solidFill>
                  <a:schemeClr val="tx1"/>
                </a:solidFill>
                <a:latin typeface="Calibri"/>
                <a:ea typeface="Calibri"/>
                <a:cs typeface="Calibri"/>
              </a:rPr>
              <a:t>Diese Fußabdruck-Handabdruck-Perspektive auf das Klimahandeln entspricht der Dichotomie in der Strukturationstheorie von Antony Giddens: Unser Handeln wird durch die Strukturen um uns herum geprägt - aber: Wir schaffen und gestalten diese Strukturen durch unser Handeln.</a:t>
            </a:r>
            <a:endParaRPr lang="en-US" sz="2000" b="0" i="0" u="none" strike="noStrike" cap="none" spc="0">
              <a:solidFill>
                <a:schemeClr val="tx1"/>
              </a:solidFill>
              <a:latin typeface="Calibri"/>
              <a:ea typeface="Calibri"/>
              <a:cs typeface="Calibri"/>
            </a:endParaRPr>
          </a:p>
          <a:p>
            <a:pPr>
              <a:defRPr/>
            </a:pPr>
            <a:r>
              <a:rPr lang="en-US" sz="2000" b="0" i="0" u="none" strike="noStrike" cap="none" spc="0">
                <a:solidFill>
                  <a:schemeClr val="tx1"/>
                </a:solidFill>
                <a:latin typeface="Calibri"/>
                <a:ea typeface="Calibri"/>
                <a:cs typeface="Calibri"/>
              </a:rPr>
              <a:t>Mit Strukturen sind hierbei neben Gesetzen auch Angebots- und Infrastrukturen sowie Narrative, gesellschaftliche Normen und Machtstrukturen gemeint (Giddens 1988).</a:t>
            </a:r>
          </a:p>
          <a:p>
            <a:pPr>
              <a:defRPr/>
            </a:pPr>
            <a:r>
              <a:rPr lang="en-US" sz="2000" b="0" i="0" u="none" strike="noStrike" cap="none" spc="0">
                <a:solidFill>
                  <a:schemeClr val="tx1"/>
                </a:solidFill>
                <a:latin typeface="Calibri"/>
                <a:ea typeface="Calibri"/>
                <a:cs typeface="Calibri"/>
              </a:rPr>
              <a:t>Giddens, A.: Die Konstitution der Gesellschaft: Grundzüge einer Theorie der Strukturierung. Campus-Verlag, Frankfurt a. M. (1988)</a:t>
            </a:r>
            <a:endParaRPr/>
          </a:p>
        </p:txBody>
      </p:sp>
      <p:sp>
        <p:nvSpPr>
          <p:cNvPr id="1368382462" name="Footer Placeholder 4"/>
          <p:cNvSpPr>
            <a:spLocks noGrp="1"/>
          </p:cNvSpPr>
          <p:nvPr>
            <p:ph type="ftr" sz="quarter" idx="11"/>
          </p:nvPr>
        </p:nvSpPr>
        <p:spPr bwMode="auto">
          <a:xfrm>
            <a:off x="838198" y="6356349"/>
            <a:ext cx="7315200" cy="365124"/>
          </a:xfrm>
        </p:spPr>
        <p:txBody>
          <a:bodyPr/>
          <a:lstStyle>
            <a:lvl1pPr algn="l">
              <a:defRPr/>
            </a:lvl1pPr>
          </a:lstStyle>
          <a:p>
            <a:pPr>
              <a:defRPr/>
            </a:pPr>
            <a:r>
              <a:rPr lang="en-US"/>
              <a:t>CC xy noch zu klären</a:t>
            </a:r>
          </a:p>
        </p:txBody>
      </p:sp>
      <p:sp>
        <p:nvSpPr>
          <p:cNvPr id="1887733087" name="Slide Number Placeholder 5"/>
          <p:cNvSpPr>
            <a:spLocks noGrp="1"/>
          </p:cNvSpPr>
          <p:nvPr>
            <p:ph type="sldNum" sz="quarter" idx="12"/>
          </p:nvPr>
        </p:nvSpPr>
        <p:spPr bwMode="auto"/>
        <p:txBody>
          <a:bodyPr/>
          <a:lstStyle/>
          <a:p>
            <a:pPr>
              <a:defRPr/>
            </a:pPr>
            <a:fld id="{A45B00D6-B1F4-C900-54F7-D6C5B983C8B9}" type="slidenum">
              <a:rPr lang="de-DE"/>
              <a:t>21</a:t>
            </a:fld>
            <a:endParaRPr lang="de-DE"/>
          </a:p>
        </p:txBody>
      </p:sp>
      <p:sp>
        <p:nvSpPr>
          <p:cNvPr id="1215798099" name="Ellipse 1215798098"/>
          <p:cNvSpPr/>
          <p:nvPr/>
        </p:nvSpPr>
        <p:spPr bwMode="auto">
          <a:xfrm>
            <a:off x="513333" y="1708885"/>
            <a:ext cx="3351387" cy="18873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Overflow="overflow" horzOverflow="clip" vert="horz" wrap="square" lIns="91440" tIns="45720" rIns="91440" bIns="45720" numCol="1" spcCol="0" rtlCol="0" fromWordArt="0" anchor="ctr" anchorCtr="0" forceAA="0" compatLnSpc="0"/>
          <a:lstStyle/>
          <a:p>
            <a:pPr algn="ctr">
              <a:defRPr/>
            </a:pPr>
            <a:r>
              <a:rPr sz="2800"/>
              <a:t>Handlung</a:t>
            </a:r>
          </a:p>
        </p:txBody>
      </p:sp>
      <p:sp>
        <p:nvSpPr>
          <p:cNvPr id="1067932890" name="Ellipse 1067932889"/>
          <p:cNvSpPr/>
          <p:nvPr/>
        </p:nvSpPr>
        <p:spPr bwMode="auto">
          <a:xfrm>
            <a:off x="3282638" y="4118745"/>
            <a:ext cx="3351387" cy="18873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Overflow="overflow" horzOverflow="clip" vert="horz" wrap="square" lIns="91440" tIns="45720" rIns="91440" bIns="45720" numCol="1" spcCol="0" rtlCol="0" fromWordArt="0" anchor="ctr" anchorCtr="0" forceAA="0" compatLnSpc="0"/>
          <a:lstStyle/>
          <a:p>
            <a:pPr algn="ctr">
              <a:defRPr/>
            </a:pPr>
            <a:r>
              <a:rPr sz="2800"/>
              <a:t>Struktur</a:t>
            </a:r>
          </a:p>
        </p:txBody>
      </p:sp>
      <p:sp>
        <p:nvSpPr>
          <p:cNvPr id="501613585" name="Pfeil: nach links gekrümmt 501613584"/>
          <p:cNvSpPr/>
          <p:nvPr/>
        </p:nvSpPr>
        <p:spPr bwMode="auto">
          <a:xfrm rot="19563357">
            <a:off x="4285432" y="2393459"/>
            <a:ext cx="1093610" cy="1552222"/>
          </a:xfrm>
          <a:prstGeom prst="curvedLeftArrow">
            <a:avLst>
              <a:gd name="adj1" fmla="val 2500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1484943832" name="Pfeil: nach links gekrümmt 1484943831"/>
          <p:cNvSpPr/>
          <p:nvPr/>
        </p:nvSpPr>
        <p:spPr bwMode="auto">
          <a:xfrm rot="8624928">
            <a:off x="1748055" y="3769357"/>
            <a:ext cx="1093610" cy="1552221"/>
          </a:xfrm>
          <a:prstGeom prst="curvedLeftArrow">
            <a:avLst>
              <a:gd name="adj1" fmla="val 2500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1877081113"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15420407" name="Footer Placeholder 2"/>
          <p:cNvSpPr>
            <a:spLocks noGrp="1"/>
          </p:cNvSpPr>
          <p:nvPr>
            <p:ph type="ftr" sz="quarter" idx="11"/>
          </p:nvPr>
        </p:nvSpPr>
        <p:spPr bwMode="auto">
          <a:xfrm>
            <a:off x="980141" y="6356349"/>
            <a:ext cx="7173256" cy="365124"/>
          </a:xfrm>
        </p:spPr>
        <p:txBody>
          <a:bodyPr/>
          <a:lstStyle/>
          <a:p>
            <a:pPr>
              <a:defRPr/>
            </a:pPr>
            <a:endParaRPr lang="en-US"/>
          </a:p>
        </p:txBody>
      </p:sp>
      <p:sp>
        <p:nvSpPr>
          <p:cNvPr id="1554363752" name="Slide Number Placeholder 3"/>
          <p:cNvSpPr>
            <a:spLocks noGrp="1"/>
          </p:cNvSpPr>
          <p:nvPr>
            <p:ph type="sldNum" sz="quarter" idx="12"/>
          </p:nvPr>
        </p:nvSpPr>
        <p:spPr bwMode="auto"/>
        <p:txBody>
          <a:bodyPr/>
          <a:lstStyle/>
          <a:p>
            <a:pPr>
              <a:defRPr/>
            </a:pPr>
            <a:fld id="{7B83D49A-9095-7FB2-BE7C-13982FDB15F1}" type="slidenum">
              <a:rPr lang="de-DE"/>
              <a:t>22</a:t>
            </a:fld>
            <a:endParaRPr lang="de-DE"/>
          </a:p>
        </p:txBody>
      </p:sp>
      <p:sp>
        <p:nvSpPr>
          <p:cNvPr id="275152855" name="Rechteck 275152854"/>
          <p:cNvSpPr/>
          <p:nvPr/>
        </p:nvSpPr>
        <p:spPr bwMode="auto">
          <a:xfrm>
            <a:off x="2464859" y="1481666"/>
            <a:ext cx="3016249" cy="987777"/>
          </a:xfrm>
          <a:prstGeom prst="rect">
            <a:avLst/>
          </a:prstGeom>
          <a:solidFill>
            <a:schemeClr val="accent4">
              <a:lumMod val="40000"/>
              <a:lumOff val="60000"/>
            </a:scheme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b="1">
                <a:solidFill>
                  <a:schemeClr val="tx1"/>
                </a:solidFill>
              </a:rPr>
              <a:t>Ehrenamtliches / Bürgerschaftliches Engagement</a:t>
            </a:r>
          </a:p>
        </p:txBody>
      </p:sp>
      <p:sp>
        <p:nvSpPr>
          <p:cNvPr id="972842540" name="Rechteck 972842539"/>
          <p:cNvSpPr/>
          <p:nvPr/>
        </p:nvSpPr>
        <p:spPr bwMode="auto">
          <a:xfrm>
            <a:off x="5904442" y="1481666"/>
            <a:ext cx="3016248" cy="987777"/>
          </a:xfrm>
          <a:prstGeom prst="rect">
            <a:avLst/>
          </a:prstGeom>
          <a:solidFill>
            <a:schemeClr val="accent6">
              <a:lumMod val="40000"/>
              <a:lumOff val="60000"/>
            </a:scheme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b="1">
                <a:solidFill>
                  <a:schemeClr val="tx1"/>
                </a:solidFill>
              </a:rPr>
              <a:t>Transformatives Engagement</a:t>
            </a:r>
          </a:p>
        </p:txBody>
      </p:sp>
      <p:sp>
        <p:nvSpPr>
          <p:cNvPr id="1161497839" name="Rechteck 1161497838"/>
          <p:cNvSpPr/>
          <p:nvPr/>
        </p:nvSpPr>
        <p:spPr bwMode="auto">
          <a:xfrm>
            <a:off x="2791178" y="2610555"/>
            <a:ext cx="2363610" cy="476249"/>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freiwillig</a:t>
            </a:r>
          </a:p>
        </p:txBody>
      </p:sp>
      <p:sp>
        <p:nvSpPr>
          <p:cNvPr id="2120132942" name="Rechteck 2120132941"/>
          <p:cNvSpPr/>
          <p:nvPr/>
        </p:nvSpPr>
        <p:spPr bwMode="auto">
          <a:xfrm>
            <a:off x="2791178" y="3227915"/>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freiwillig</a:t>
            </a:r>
          </a:p>
        </p:txBody>
      </p:sp>
      <p:sp>
        <p:nvSpPr>
          <p:cNvPr id="616274911" name="Rechteck 616274910"/>
          <p:cNvSpPr/>
          <p:nvPr/>
        </p:nvSpPr>
        <p:spPr bwMode="auto">
          <a:xfrm>
            <a:off x="2791178" y="2610554"/>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freiwillig</a:t>
            </a:r>
          </a:p>
        </p:txBody>
      </p:sp>
      <p:sp>
        <p:nvSpPr>
          <p:cNvPr id="1099765839" name="Rechteck 1099765838"/>
          <p:cNvSpPr/>
          <p:nvPr/>
        </p:nvSpPr>
        <p:spPr bwMode="auto">
          <a:xfrm>
            <a:off x="2791178" y="3227915"/>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unentgeltlich</a:t>
            </a:r>
          </a:p>
        </p:txBody>
      </p:sp>
      <p:sp>
        <p:nvSpPr>
          <p:cNvPr id="958467746" name="Rechteck 958467745"/>
          <p:cNvSpPr/>
          <p:nvPr/>
        </p:nvSpPr>
        <p:spPr bwMode="auto">
          <a:xfrm>
            <a:off x="2791178" y="3827637"/>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gemeinschaftlich</a:t>
            </a:r>
          </a:p>
        </p:txBody>
      </p:sp>
      <p:sp>
        <p:nvSpPr>
          <p:cNvPr id="2026110153" name="Rechteck 2026110152"/>
          <p:cNvSpPr/>
          <p:nvPr/>
        </p:nvSpPr>
        <p:spPr bwMode="auto">
          <a:xfrm>
            <a:off x="2791178" y="4444998"/>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öffentlich</a:t>
            </a:r>
          </a:p>
        </p:txBody>
      </p:sp>
      <p:sp>
        <p:nvSpPr>
          <p:cNvPr id="1125080910" name="Rechteck 1125080909"/>
          <p:cNvSpPr/>
          <p:nvPr/>
        </p:nvSpPr>
        <p:spPr bwMode="auto">
          <a:xfrm>
            <a:off x="2791178" y="5062359"/>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gemeinwohlorientiert</a:t>
            </a:r>
          </a:p>
        </p:txBody>
      </p:sp>
      <p:sp>
        <p:nvSpPr>
          <p:cNvPr id="806889733" name="Rechteck 806889732"/>
          <p:cNvSpPr/>
          <p:nvPr/>
        </p:nvSpPr>
        <p:spPr bwMode="auto">
          <a:xfrm>
            <a:off x="2791178" y="2610554"/>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freiwillig</a:t>
            </a:r>
          </a:p>
        </p:txBody>
      </p:sp>
      <p:sp>
        <p:nvSpPr>
          <p:cNvPr id="2046523084" name="Rechteck 2046523083"/>
          <p:cNvSpPr/>
          <p:nvPr/>
        </p:nvSpPr>
        <p:spPr bwMode="auto">
          <a:xfrm>
            <a:off x="2791178" y="3227915"/>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freiwillig</a:t>
            </a:r>
          </a:p>
        </p:txBody>
      </p:sp>
      <p:sp>
        <p:nvSpPr>
          <p:cNvPr id="942374819" name="Rechteck 942374818"/>
          <p:cNvSpPr/>
          <p:nvPr/>
        </p:nvSpPr>
        <p:spPr bwMode="auto">
          <a:xfrm>
            <a:off x="2791178" y="2610554"/>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freiwillig</a:t>
            </a:r>
          </a:p>
        </p:txBody>
      </p:sp>
      <p:sp>
        <p:nvSpPr>
          <p:cNvPr id="320018387" name="Rechteck 320018386"/>
          <p:cNvSpPr/>
          <p:nvPr/>
        </p:nvSpPr>
        <p:spPr bwMode="auto">
          <a:xfrm>
            <a:off x="2791178" y="3227915"/>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unentgeltlich</a:t>
            </a:r>
          </a:p>
        </p:txBody>
      </p:sp>
      <p:sp>
        <p:nvSpPr>
          <p:cNvPr id="1869676511" name="Rechteck 1869676510"/>
          <p:cNvSpPr/>
          <p:nvPr/>
        </p:nvSpPr>
        <p:spPr bwMode="auto">
          <a:xfrm>
            <a:off x="2791178" y="3827637"/>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gemeinschaftlich</a:t>
            </a:r>
          </a:p>
        </p:txBody>
      </p:sp>
      <p:sp>
        <p:nvSpPr>
          <p:cNvPr id="726325755" name="Rechteck 726325754"/>
          <p:cNvSpPr/>
          <p:nvPr/>
        </p:nvSpPr>
        <p:spPr bwMode="auto">
          <a:xfrm>
            <a:off x="2791178" y="4444998"/>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öffentlich</a:t>
            </a:r>
          </a:p>
        </p:txBody>
      </p:sp>
      <p:sp>
        <p:nvSpPr>
          <p:cNvPr id="1636232883" name="Rechteck 1636232882"/>
          <p:cNvSpPr/>
          <p:nvPr/>
        </p:nvSpPr>
        <p:spPr bwMode="auto">
          <a:xfrm>
            <a:off x="2791178" y="5062359"/>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gemeinwohlorientiert</a:t>
            </a:r>
          </a:p>
        </p:txBody>
      </p:sp>
      <p:sp>
        <p:nvSpPr>
          <p:cNvPr id="1882680144" name="Rechteck 1882680143"/>
          <p:cNvSpPr/>
          <p:nvPr/>
        </p:nvSpPr>
        <p:spPr bwMode="auto">
          <a:xfrm>
            <a:off x="6230761" y="2610554"/>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freiwillig</a:t>
            </a:r>
          </a:p>
        </p:txBody>
      </p:sp>
      <p:sp>
        <p:nvSpPr>
          <p:cNvPr id="1402310359" name="Rechteck 1402310358"/>
          <p:cNvSpPr/>
          <p:nvPr/>
        </p:nvSpPr>
        <p:spPr bwMode="auto">
          <a:xfrm>
            <a:off x="6230761" y="3227915"/>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freiwillig</a:t>
            </a:r>
          </a:p>
        </p:txBody>
      </p:sp>
      <p:sp>
        <p:nvSpPr>
          <p:cNvPr id="1470284472" name="Rechteck 1470284471"/>
          <p:cNvSpPr/>
          <p:nvPr/>
        </p:nvSpPr>
        <p:spPr bwMode="auto">
          <a:xfrm>
            <a:off x="6230761" y="2610554"/>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freiwillig</a:t>
            </a:r>
          </a:p>
        </p:txBody>
      </p:sp>
      <p:sp>
        <p:nvSpPr>
          <p:cNvPr id="664511863" name="Rechteck 664511862"/>
          <p:cNvSpPr/>
          <p:nvPr/>
        </p:nvSpPr>
        <p:spPr bwMode="auto">
          <a:xfrm>
            <a:off x="6230761" y="3227915"/>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unentgeltlich</a:t>
            </a:r>
          </a:p>
        </p:txBody>
      </p:sp>
      <p:sp>
        <p:nvSpPr>
          <p:cNvPr id="1122143677" name="Rechteck 1122143676"/>
          <p:cNvSpPr/>
          <p:nvPr/>
        </p:nvSpPr>
        <p:spPr bwMode="auto">
          <a:xfrm>
            <a:off x="6230761" y="3827637"/>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gemeinschaftlich</a:t>
            </a:r>
          </a:p>
        </p:txBody>
      </p:sp>
      <p:sp>
        <p:nvSpPr>
          <p:cNvPr id="1688273979" name="Rechteck 1688273978"/>
          <p:cNvSpPr/>
          <p:nvPr/>
        </p:nvSpPr>
        <p:spPr bwMode="auto">
          <a:xfrm>
            <a:off x="6230761" y="4444998"/>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öffentlich</a:t>
            </a:r>
          </a:p>
        </p:txBody>
      </p:sp>
      <p:sp>
        <p:nvSpPr>
          <p:cNvPr id="1395431016" name="Rechteck 1395431015"/>
          <p:cNvSpPr/>
          <p:nvPr/>
        </p:nvSpPr>
        <p:spPr bwMode="auto">
          <a:xfrm>
            <a:off x="6230761" y="5062359"/>
            <a:ext cx="2363610" cy="476248"/>
          </a:xfrm>
          <a:prstGeom prst="rect">
            <a:avLst/>
          </a:prstGeom>
          <a:solidFill>
            <a:schemeClr val="bg1"/>
          </a:solidFill>
          <a:ln w="57150" cap="flat" cmpd="sng" algn="ctr">
            <a:solidFill>
              <a:schemeClr val="bg2">
                <a:lumMod val="90196"/>
              </a:schemeClr>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gemeinwohlorientiert</a:t>
            </a:r>
          </a:p>
        </p:txBody>
      </p:sp>
      <p:sp>
        <p:nvSpPr>
          <p:cNvPr id="1480042120" name="Rechteck 1480042119"/>
          <p:cNvSpPr/>
          <p:nvPr/>
        </p:nvSpPr>
        <p:spPr bwMode="auto">
          <a:xfrm>
            <a:off x="6107288" y="5714997"/>
            <a:ext cx="2610555" cy="987779"/>
          </a:xfrm>
          <a:prstGeom prst="rect">
            <a:avLst/>
          </a:prstGeom>
          <a:solidFill>
            <a:schemeClr val="accent6">
              <a:lumMod val="20000"/>
              <a:lumOff val="80000"/>
            </a:schemeClr>
          </a:solidFill>
          <a:ln w="12700"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a:solidFill>
                  <a:schemeClr val="tx1"/>
                </a:solidFill>
              </a:rPr>
              <a:t>Zielgerichtet: nachhaltige Rahmenbedingungen und Strukturen verankern</a:t>
            </a:r>
          </a:p>
        </p:txBody>
      </p:sp>
      <p:sp>
        <p:nvSpPr>
          <p:cNvPr id="1328435646" name="Textfeld 1328435645"/>
          <p:cNvSpPr txBox="1"/>
          <p:nvPr/>
        </p:nvSpPr>
        <p:spPr bwMode="auto">
          <a:xfrm rot="16199969">
            <a:off x="9266813" y="3432885"/>
            <a:ext cx="5209822" cy="63710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lgn="l">
              <a:defRPr/>
            </a:pPr>
            <a:r>
              <a:rPr sz="1100">
                <a:solidFill>
                  <a:schemeClr val="tx1">
                    <a:lumMod val="50000"/>
                    <a:lumOff val="50000"/>
                  </a:schemeClr>
                </a:solidFill>
              </a:rPr>
              <a:t>Eigene Darstellung, basierend auf: Heitfeld, Marie; Reif, Alexander (2020): Transformation gestalten lernen. Mit Bildung und transformativem Engagement gesellschaftliche Strukturen verändern. In: Bildung für Nachhaltige Entwicklung, S. 24.</a:t>
            </a:r>
          </a:p>
        </p:txBody>
      </p:sp>
      <p:sp>
        <p:nvSpPr>
          <p:cNvPr id="207306062" name="Title 1"/>
          <p:cNvSpPr>
            <a:spLocks noGrp="1"/>
          </p:cNvSpPr>
          <p:nvPr/>
        </p:nvSpPr>
        <p:spPr bwMode="auto">
          <a:xfrm>
            <a:off x="838198" y="365124"/>
            <a:ext cx="10515600" cy="1325562"/>
          </a:xfrm>
        </p:spPr>
        <p:txBody>
          <a:bodyPr vert="horz" lIns="91440" tIns="45720" rIns="91440" bIns="45720" rtlCol="0" anchor="ctr">
            <a:normAutofit/>
          </a:bodyPr>
          <a:lstStyle>
            <a:lvl1pPr algn="l" defTabSz="914400">
              <a:lnSpc>
                <a:spcPct val="90000"/>
              </a:lnSpc>
              <a:spcBef>
                <a:spcPts val="0"/>
              </a:spcBef>
              <a:buNone/>
              <a:defRPr sz="4400" b="1">
                <a:solidFill>
                  <a:schemeClr val="tx1"/>
                </a:solidFill>
                <a:latin typeface="+mn-lt"/>
                <a:ea typeface="+mn-lt"/>
                <a:cs typeface="+mn-lt"/>
              </a:defRPr>
            </a:lvl1pPr>
          </a:lstStyle>
          <a:p>
            <a:pPr>
              <a:defRPr/>
            </a:pPr>
            <a:r>
              <a:rPr sz="2800"/>
              <a:t>Mit dem Handprint zum transformativen Engagement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532868424" name="Title 1"/>
          <p:cNvSpPr>
            <a:spLocks noGrp="1"/>
          </p:cNvSpPr>
          <p:nvPr>
            <p:ph type="title"/>
          </p:nvPr>
        </p:nvSpPr>
        <p:spPr bwMode="auto"/>
        <p:txBody>
          <a:bodyPr/>
          <a:lstStyle>
            <a:lvl1pPr>
              <a:defRPr b="1">
                <a:latin typeface="+mn-lt"/>
              </a:defRPr>
            </a:lvl1pPr>
          </a:lstStyle>
          <a:p>
            <a:pPr>
              <a:defRPr/>
            </a:pPr>
            <a:r>
              <a:t>Transformatives Engagement</a:t>
            </a:r>
          </a:p>
        </p:txBody>
      </p:sp>
      <p:sp>
        <p:nvSpPr>
          <p:cNvPr id="908109093" name="Content Placeholder 2"/>
          <p:cNvSpPr>
            <a:spLocks noGrp="1"/>
          </p:cNvSpPr>
          <p:nvPr>
            <p:ph idx="1"/>
          </p:nvPr>
        </p:nvSpPr>
        <p:spPr bwMode="auto">
          <a:xfrm>
            <a:off x="6757498" y="1825623"/>
            <a:ext cx="4596300" cy="4351338"/>
          </a:xfrm>
        </p:spPr>
        <p:txBody>
          <a:bodyPr vertOverflow="overflow" horzOverflow="clip" vert="horz" wrap="square" lIns="91440" tIns="45720" rIns="91440" bIns="45720" numCol="1" spcCol="0" rtlCol="0" fromWordArt="0" anchor="t" anchorCtr="0" forceAA="0" compatLnSpc="0">
            <a:normAutofit fontScale="95000" lnSpcReduction="1000"/>
          </a:bodyPr>
          <a:lstStyle/>
          <a:p>
            <a:pPr>
              <a:defRPr/>
            </a:pPr>
            <a:r>
              <a:t>Mit dieser Folie wird der Unterschied zwischen ehrenamtlichem / bürgerschaftlichem Engagement und transformativem Engagement herausgearbeitet.</a:t>
            </a:r>
          </a:p>
          <a:p>
            <a:pPr>
              <a:defRPr/>
            </a:pPr>
            <a:r>
              <a:t>Wichtig ist, das transformatives Engagement (Handprint) zielgerichtet ist: also auf den Aufbau nachhaltiger bzw. Abbau nicht-nachhaltiger Rahmenbedingungen und Strukturen abzielt (schiefe Ebene kippen)</a:t>
            </a:r>
          </a:p>
          <a:p>
            <a:pPr>
              <a:defRPr/>
            </a:pPr>
            <a:r>
              <a:t>Weiterlesen unter: </a:t>
            </a:r>
            <a:r>
              <a:rPr lang="en-US" sz="2000" b="0" i="0" u="sng" strike="noStrike" cap="none" spc="0">
                <a:latin typeface="Calibri"/>
                <a:ea typeface="Calibri"/>
                <a:cs typeface="Calibri"/>
                <a:hlinkClick r:id="rId2" tooltip="https://germanwatch.org/sites/default/files/Transformation gestalten lernen-1.pdf"/>
              </a:rPr>
              <a:t>https://germanwatch.org/sites/default/files/Transformation%20gestalten%20lernen-1.pdf</a:t>
            </a:r>
            <a:r>
              <a:rPr lang="en-US" sz="2000" b="0" i="0" u="none" strike="noStrike" cap="none" spc="0">
                <a:solidFill>
                  <a:schemeClr val="tx1"/>
                </a:solidFill>
                <a:latin typeface="Calibri"/>
                <a:ea typeface="Calibri"/>
                <a:cs typeface="Calibri"/>
              </a:rPr>
              <a:t> (S. 23)</a:t>
            </a:r>
            <a:endParaRPr/>
          </a:p>
        </p:txBody>
      </p:sp>
      <p:sp>
        <p:nvSpPr>
          <p:cNvPr id="349355962" name="Slide Number Placeholder 5"/>
          <p:cNvSpPr>
            <a:spLocks noGrp="1"/>
          </p:cNvSpPr>
          <p:nvPr>
            <p:ph type="sldNum" sz="quarter" idx="12"/>
          </p:nvPr>
        </p:nvSpPr>
        <p:spPr bwMode="auto"/>
        <p:txBody>
          <a:bodyPr/>
          <a:lstStyle/>
          <a:p>
            <a:pPr>
              <a:defRPr/>
            </a:pPr>
            <a:fld id="{54415D77-297D-8877-6B8F-379B66BC25E3}" type="slidenum">
              <a:rPr lang="de-DE"/>
              <a:t>23</a:t>
            </a:fld>
            <a:endParaRPr lang="de-DE"/>
          </a:p>
        </p:txBody>
      </p:sp>
      <p:sp>
        <p:nvSpPr>
          <p:cNvPr id="642288814" name="Rechteck 2"/>
          <p:cNvSpPr/>
          <p:nvPr/>
        </p:nvSpPr>
        <p:spPr bwMode="auto">
          <a:xfrm rot="16199896">
            <a:off x="-3162620" y="3145451"/>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
        <p:nvSpPr>
          <p:cNvPr id="563836136" name=" 563836135"/>
          <p:cNvSpPr/>
          <p:nvPr/>
        </p:nvSpPr>
        <p:spPr bwMode="auto">
          <a:xfrm>
            <a:off x="5968559" y="3291840"/>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920934862" name="Grafik 920934861"/>
          <p:cNvPicPr>
            <a:picLocks noChangeAspect="1"/>
          </p:cNvPicPr>
          <p:nvPr/>
        </p:nvPicPr>
        <p:blipFill>
          <a:blip r:embed="rId3"/>
          <a:srcRect l="19220" t="19172" r="25328"/>
          <a:stretch/>
        </p:blipFill>
        <p:spPr bwMode="auto">
          <a:xfrm>
            <a:off x="1663161" y="2418602"/>
            <a:ext cx="3252754" cy="2666999"/>
          </a:xfrm>
          <a:prstGeom prst="rect">
            <a:avLst/>
          </a:prstGeom>
        </p:spPr>
      </p:pic>
      <p:sp>
        <p:nvSpPr>
          <p:cNvPr id="343070529" name="Ellipse 343070528"/>
          <p:cNvSpPr/>
          <p:nvPr/>
        </p:nvSpPr>
        <p:spPr bwMode="auto">
          <a:xfrm>
            <a:off x="3297352" y="4295588"/>
            <a:ext cx="1615514" cy="971176"/>
          </a:xfrm>
          <a:prstGeom prst="ellipse">
            <a:avLst/>
          </a:prstGeom>
          <a:noFill/>
          <a:ln w="28575" cap="flat" cmpd="sng" algn="ctr">
            <a:solidFill>
              <a:srgbClr val="FF0000"/>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2016567" name="Slide Number Placeholder 3"/>
          <p:cNvSpPr>
            <a:spLocks noGrp="1"/>
          </p:cNvSpPr>
          <p:nvPr>
            <p:ph type="sldNum" sz="quarter" idx="12"/>
          </p:nvPr>
        </p:nvSpPr>
        <p:spPr bwMode="auto"/>
        <p:txBody>
          <a:bodyPr/>
          <a:lstStyle/>
          <a:p>
            <a:pPr>
              <a:defRPr/>
            </a:pPr>
            <a:fld id="{891E20FB-AA89-4B62-440D-EE731156E65D}" type="slidenum">
              <a:rPr lang="de-DE"/>
              <a:t>24</a:t>
            </a:fld>
            <a:endParaRPr lang="de-DE"/>
          </a:p>
        </p:txBody>
      </p:sp>
      <p:sp>
        <p:nvSpPr>
          <p:cNvPr id="174217995" name="Title 1"/>
          <p:cNvSpPr>
            <a:spLocks noGrp="1"/>
          </p:cNvSpPr>
          <p:nvPr/>
        </p:nvSpPr>
        <p:spPr bwMode="auto">
          <a:xfrm>
            <a:off x="838198" y="365123"/>
            <a:ext cx="10515600" cy="1325561"/>
          </a:xfrm>
        </p:spPr>
        <p:txBody>
          <a:bodyPr vert="horz" lIns="91440" tIns="45720" rIns="91440" bIns="45720" rtlCol="0" anchor="ctr">
            <a:normAutofit/>
          </a:bodyPr>
          <a:lstStyle>
            <a:lvl1pPr algn="l" defTabSz="914400">
              <a:lnSpc>
                <a:spcPct val="90000"/>
              </a:lnSpc>
              <a:spcBef>
                <a:spcPts val="0"/>
              </a:spcBef>
              <a:buNone/>
              <a:defRPr sz="4400" b="1">
                <a:solidFill>
                  <a:schemeClr val="tx1"/>
                </a:solidFill>
                <a:latin typeface="+mn-lt"/>
                <a:ea typeface="+mn-lt"/>
                <a:cs typeface="+mn-lt"/>
              </a:defRPr>
            </a:lvl1pPr>
          </a:lstStyle>
          <a:p>
            <a:pPr>
              <a:defRPr/>
            </a:pPr>
            <a:endParaRPr/>
          </a:p>
        </p:txBody>
      </p:sp>
      <p:sp>
        <p:nvSpPr>
          <p:cNvPr id="1255248964" name="Rechteck 4"/>
          <p:cNvSpPr/>
          <p:nvPr/>
        </p:nvSpPr>
        <p:spPr bwMode="auto">
          <a:xfrm rot="16199932">
            <a:off x="8988999" y="3290495"/>
            <a:ext cx="5430627" cy="701075"/>
          </a:xfrm>
          <a:prstGeom prst="rect">
            <a:avLst/>
          </a:prstGeom>
        </p:spPr>
        <p:txBody>
          <a:bodyPr wrap="square">
            <a:spAutoFit/>
          </a:bodyPr>
          <a:lstStyle/>
          <a:p>
            <a:pPr>
              <a:defRPr/>
            </a:pPr>
            <a:r>
              <a:rPr lang="de-DE" sz="1000">
                <a:solidFill>
                  <a:schemeClr val="tx1">
                    <a:lumMod val="50000"/>
                    <a:lumOff val="50000"/>
                  </a:schemeClr>
                </a:solidFill>
              </a:rPr>
              <a:t>Angelehnt an: Beckmann, Markus &amp; von Winning , Alexandra: Eine ordonomische Perspektive, DIE PROFESSIONALISIERUNG VON CSR IN THEORIE UND PRAXIS, Roman Herzog Institut, URL: </a:t>
            </a:r>
            <a:r>
              <a:rPr lang="de-DE" sz="1000" u="sng">
                <a:solidFill>
                  <a:schemeClr val="tx1">
                    <a:lumMod val="50000"/>
                    <a:lumOff val="50000"/>
                  </a:schemeClr>
                </a:solidFill>
                <a:hlinkClick r:id="rId2" tooltip="https://www.romanherzoginstitut.de/publikationen/detail/die-professionalisierung-von-csr-in-theorie-und-praxis.html"/>
              </a:rPr>
              <a:t>https://www.romanherzoginstitut.de/publikationen/detail/die-professionalisierung-von-csr-in-theorie-und-praxis.html</a:t>
            </a:r>
            <a:r>
              <a:rPr lang="de-DE" sz="1000">
                <a:solidFill>
                  <a:schemeClr val="tx1">
                    <a:lumMod val="50000"/>
                    <a:lumOff val="50000"/>
                  </a:schemeClr>
                </a:solidFill>
              </a:rPr>
              <a:t> (abgerufen am 08.05.2017)</a:t>
            </a:r>
            <a:endParaRPr>
              <a:solidFill>
                <a:schemeClr val="tx1">
                  <a:lumMod val="50000"/>
                  <a:lumOff val="50000"/>
                </a:schemeClr>
              </a:solidFill>
            </a:endParaRPr>
          </a:p>
        </p:txBody>
      </p:sp>
      <p:sp>
        <p:nvSpPr>
          <p:cNvPr id="2064114269" name="CustomShape 11"/>
          <p:cNvSpPr/>
          <p:nvPr/>
        </p:nvSpPr>
        <p:spPr bwMode="auto">
          <a:xfrm>
            <a:off x="1649325" y="4409837"/>
            <a:ext cx="3895049" cy="1915809"/>
          </a:xfrm>
          <a:prstGeom prst="rect">
            <a:avLst/>
          </a:prstGeom>
          <a:solidFill>
            <a:srgbClr val="39CCC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defRPr/>
            </a:pPr>
            <a:r>
              <a:rPr lang="de-DE" sz="1600" b="0" i="0" u="none" strike="noStrike" cap="none" spc="0">
                <a:solidFill>
                  <a:srgbClr val="FFFFFF"/>
                </a:solidFill>
                <a:latin typeface="Calibri"/>
                <a:ea typeface="Calibri"/>
                <a:cs typeface="Calibri"/>
              </a:rPr>
              <a:t>Sich innerhalb der bestehender Strukturen und Regeln geschickt verhalten</a:t>
            </a:r>
            <a:endParaRPr lang="de-DE" sz="1600" b="0" strike="noStrike" spc="0">
              <a:latin typeface="Arial"/>
            </a:endParaRPr>
          </a:p>
        </p:txBody>
      </p:sp>
      <p:sp>
        <p:nvSpPr>
          <p:cNvPr id="1540215" name="CustomShape 12"/>
          <p:cNvSpPr/>
          <p:nvPr/>
        </p:nvSpPr>
        <p:spPr bwMode="auto">
          <a:xfrm>
            <a:off x="3596850" y="2882105"/>
            <a:ext cx="3895049" cy="1899085"/>
          </a:xfrm>
          <a:prstGeom prst="rect">
            <a:avLst/>
          </a:prstGeom>
          <a:solidFill>
            <a:srgbClr val="3D9970"/>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defRPr/>
            </a:pPr>
            <a:r>
              <a:rPr lang="de-DE" sz="1600" b="0" i="0" u="none" strike="noStrike" cap="none" spc="0">
                <a:solidFill>
                  <a:srgbClr val="FFFFFF"/>
                </a:solidFill>
                <a:latin typeface="Calibri"/>
                <a:ea typeface="Calibri"/>
                <a:cs typeface="Calibri"/>
              </a:rPr>
              <a:t>Gemeinsam Regeln setzen und Strukturen schaffen</a:t>
            </a:r>
          </a:p>
        </p:txBody>
      </p:sp>
      <p:sp>
        <p:nvSpPr>
          <p:cNvPr id="508040819" name="CustomShape 13"/>
          <p:cNvSpPr/>
          <p:nvPr/>
        </p:nvSpPr>
        <p:spPr bwMode="auto">
          <a:xfrm>
            <a:off x="5686836" y="1459913"/>
            <a:ext cx="3895049" cy="1915809"/>
          </a:xfrm>
          <a:prstGeom prst="rect">
            <a:avLst/>
          </a:prstGeom>
          <a:solidFill>
            <a:srgbClr val="0074D9"/>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defRPr/>
            </a:pPr>
            <a:r>
              <a:rPr lang="de-DE" sz="1600" b="0" strike="noStrike" spc="0">
                <a:solidFill>
                  <a:srgbClr val="FFFFFF"/>
                </a:solidFill>
                <a:latin typeface="Calibri"/>
                <a:ea typeface="Arial"/>
              </a:rPr>
              <a:t>In der Debatte über Regeln und Strukturen mitmischen</a:t>
            </a:r>
            <a:endParaRPr lang="de-DE" sz="1600" b="0" strike="noStrike" spc="0">
              <a:latin typeface="Arial"/>
            </a:endParaRPr>
          </a:p>
        </p:txBody>
      </p:sp>
      <p:pic>
        <p:nvPicPr>
          <p:cNvPr id="847712565" name="Grafik 5"/>
          <p:cNvPicPr>
            <a:picLocks noChangeAspect="1"/>
          </p:cNvPicPr>
          <p:nvPr/>
        </p:nvPicPr>
        <p:blipFill>
          <a:blip r:embed="rId3"/>
          <a:srcRect r="50068"/>
          <a:stretch/>
        </p:blipFill>
        <p:spPr bwMode="auto">
          <a:xfrm flipH="1">
            <a:off x="5155076" y="5384865"/>
            <a:ext cx="281976" cy="695711"/>
          </a:xfrm>
          <a:prstGeom prst="rect">
            <a:avLst/>
          </a:prstGeom>
        </p:spPr>
      </p:pic>
      <p:pic>
        <p:nvPicPr>
          <p:cNvPr id="144374198" name="Grafik 3"/>
          <p:cNvPicPr>
            <a:picLocks noChangeAspect="1"/>
          </p:cNvPicPr>
          <p:nvPr/>
        </p:nvPicPr>
        <p:blipFill>
          <a:blip r:embed="rId4"/>
          <a:stretch/>
        </p:blipFill>
        <p:spPr bwMode="auto">
          <a:xfrm flipH="1">
            <a:off x="6761599" y="4120912"/>
            <a:ext cx="603001" cy="577848"/>
          </a:xfrm>
          <a:prstGeom prst="rect">
            <a:avLst/>
          </a:prstGeom>
        </p:spPr>
      </p:pic>
      <p:pic>
        <p:nvPicPr>
          <p:cNvPr id="896011646" name="Grafik 3"/>
          <p:cNvPicPr>
            <a:picLocks noChangeAspect="1"/>
          </p:cNvPicPr>
          <p:nvPr/>
        </p:nvPicPr>
        <p:blipFill>
          <a:blip r:embed="rId4"/>
          <a:stretch/>
        </p:blipFill>
        <p:spPr bwMode="auto">
          <a:xfrm flipH="1">
            <a:off x="8904722" y="2797874"/>
            <a:ext cx="603000" cy="577848"/>
          </a:xfrm>
          <a:prstGeom prst="rect">
            <a:avLst/>
          </a:prstGeom>
        </p:spPr>
      </p:pic>
      <p:sp>
        <p:nvSpPr>
          <p:cNvPr id="1249657871" name="Title 1"/>
          <p:cNvSpPr>
            <a:spLocks noGrp="1"/>
          </p:cNvSpPr>
          <p:nvPr/>
        </p:nvSpPr>
        <p:spPr bwMode="auto">
          <a:xfrm>
            <a:off x="838198" y="365124"/>
            <a:ext cx="10515600" cy="1325562"/>
          </a:xfrm>
        </p:spPr>
        <p:txBody>
          <a:bodyPr vert="horz" lIns="91440" tIns="45720" rIns="91440" bIns="45720" rtlCol="0" anchor="ctr">
            <a:normAutofit/>
          </a:bodyPr>
          <a:lstStyle>
            <a:lvl1pPr algn="l" defTabSz="914400">
              <a:lnSpc>
                <a:spcPct val="90000"/>
              </a:lnSpc>
              <a:spcBef>
                <a:spcPts val="0"/>
              </a:spcBef>
              <a:buNone/>
              <a:defRPr sz="4400" b="1">
                <a:solidFill>
                  <a:schemeClr val="tx1"/>
                </a:solidFill>
                <a:latin typeface="+mn-lt"/>
                <a:ea typeface="+mn-lt"/>
                <a:cs typeface="+mn-lt"/>
              </a:defRPr>
            </a:lvl1pPr>
          </a:lstStyle>
          <a:p>
            <a:pPr>
              <a:defRPr/>
            </a:pPr>
            <a:r>
              <a:rPr lang="de-DE" sz="4400" b="1" i="0" u="none" strike="noStrike" cap="none" spc="0">
                <a:solidFill>
                  <a:srgbClr val="000000"/>
                </a:solidFill>
                <a:latin typeface="Calibri"/>
                <a:ea typeface="Arial"/>
                <a:cs typeface="Calibri"/>
              </a:rPr>
              <a:t>Verschiedenen Ebenen für den Handprint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077400867" name="Title 1"/>
          <p:cNvSpPr>
            <a:spLocks noGrp="1"/>
          </p:cNvSpPr>
          <p:nvPr>
            <p:ph type="title"/>
          </p:nvPr>
        </p:nvSpPr>
        <p:spPr bwMode="auto"/>
        <p:txBody>
          <a:bodyPr/>
          <a:lstStyle>
            <a:lvl1pPr>
              <a:defRPr b="1">
                <a:latin typeface="+mn-lt"/>
              </a:defRPr>
            </a:lvl1pPr>
          </a:lstStyle>
          <a:p>
            <a:pPr>
              <a:defRPr/>
            </a:pPr>
            <a:r>
              <a:t>Ordonomische Perspektive</a:t>
            </a:r>
          </a:p>
        </p:txBody>
      </p:sp>
      <p:sp>
        <p:nvSpPr>
          <p:cNvPr id="1590221508" name="Content Placeholder 2"/>
          <p:cNvSpPr>
            <a:spLocks noGrp="1"/>
          </p:cNvSpPr>
          <p:nvPr>
            <p:ph idx="1"/>
          </p:nvPr>
        </p:nvSpPr>
        <p:spPr bwMode="auto">
          <a:xfrm>
            <a:off x="6757498" y="1825623"/>
            <a:ext cx="4596300" cy="4351338"/>
          </a:xfrm>
        </p:spPr>
        <p:txBody>
          <a:bodyPr vertOverflow="overflow" horzOverflow="clip" vert="horz" wrap="square" lIns="91440" tIns="45720" rIns="91440" bIns="45720" numCol="1" spcCol="0" rtlCol="0" fromWordArt="0" anchor="t" anchorCtr="0" forceAA="0" compatLnSpc="0">
            <a:normAutofit fontScale="90000" lnSpcReduction="2000"/>
          </a:bodyPr>
          <a:lstStyle/>
          <a:p>
            <a:pPr>
              <a:defRPr/>
            </a:pPr>
            <a:r>
              <a:t>Die ordonomische Perspektive (vgl. </a:t>
            </a:r>
            <a:r>
              <a:rPr lang="en-US" sz="2000" b="0" i="0" u="sng" strike="noStrike" cap="none" spc="0">
                <a:latin typeface="Calibri"/>
                <a:ea typeface="Calibri"/>
                <a:cs typeface="Calibri"/>
                <a:hlinkClick r:id="rId2" tooltip="https://www.romanherzoginstitut.de/publikationen/detail/die-professionalisierung-von-csr-in-theorie-und-praxis.html"/>
              </a:rPr>
              <a:t>https://www.romanherzoginstitut.de/publikationen/detail/die-professionalisierung-von-csr-in-theorie-und-praxis.html</a:t>
            </a:r>
            <a:r>
              <a:rPr lang="en-US" sz="2000" b="0" i="0" u="none" strike="noStrike" cap="none" spc="0">
                <a:solidFill>
                  <a:schemeClr val="tx1"/>
                </a:solidFill>
                <a:latin typeface="Calibri"/>
                <a:ea typeface="Calibri"/>
                <a:cs typeface="Calibri"/>
              </a:rPr>
              <a:t> </a:t>
            </a:r>
            <a:r>
              <a:t>) gibt ein Konzept an die Hand, mit dem Handeln eingeordnet werden kann</a:t>
            </a:r>
          </a:p>
          <a:p>
            <a:pPr>
              <a:defRPr/>
            </a:pPr>
            <a:r>
              <a:t>Für den Handprint wichtig sind die beiden oberen Ebenen</a:t>
            </a:r>
          </a:p>
          <a:p>
            <a:pPr lvl="1">
              <a:defRPr/>
            </a:pPr>
            <a:r>
              <a:t>Regelsetzungsdiskurs: Aktionen, die darauf abzielen, die politische &amp; gesellschaftliche Debatte über Themen und damit Regeln (Gesetze, Normen, ...) mitzugestalten. Z.B. Demonstrationen, Petitionen, Kampagnen</a:t>
            </a:r>
          </a:p>
          <a:p>
            <a:pPr lvl="1">
              <a:defRPr/>
            </a:pPr>
            <a:r>
              <a:t>Regelsetzungsprozess: Aktionen, die direkt Regeln setzen. Z.B. Antrag an die Mitgliederversammlung des Sportvereins, dass es bei Veranstaltungen nur noch vegetarische Verpflegung  gibt.</a:t>
            </a:r>
          </a:p>
          <a:p>
            <a:pPr>
              <a:defRPr/>
            </a:pPr>
            <a:endParaRPr>
              <a:highlight>
                <a:srgbClr val="FFFF00"/>
              </a:highlight>
            </a:endParaRPr>
          </a:p>
        </p:txBody>
      </p:sp>
      <p:sp>
        <p:nvSpPr>
          <p:cNvPr id="943102803" name="Slide Number Placeholder 5"/>
          <p:cNvSpPr>
            <a:spLocks noGrp="1"/>
          </p:cNvSpPr>
          <p:nvPr>
            <p:ph type="sldNum" sz="quarter" idx="12"/>
          </p:nvPr>
        </p:nvSpPr>
        <p:spPr bwMode="auto"/>
        <p:txBody>
          <a:bodyPr/>
          <a:lstStyle/>
          <a:p>
            <a:pPr>
              <a:defRPr/>
            </a:pPr>
            <a:fld id="{7AE4F088-C52C-4E4B-25F7-03D410CE77F0}" type="slidenum">
              <a:rPr lang="de-DE"/>
              <a:t>25</a:t>
            </a:fld>
            <a:endParaRPr lang="de-DE"/>
          </a:p>
        </p:txBody>
      </p:sp>
      <p:sp>
        <p:nvSpPr>
          <p:cNvPr id="1103973226" name="Rechteck 2"/>
          <p:cNvSpPr/>
          <p:nvPr/>
        </p:nvSpPr>
        <p:spPr bwMode="auto">
          <a:xfrm rot="16199896">
            <a:off x="-3162620" y="3145451"/>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
        <p:nvSpPr>
          <p:cNvPr id="1450723808" name=" 1450723807"/>
          <p:cNvSpPr/>
          <p:nvPr/>
        </p:nvSpPr>
        <p:spPr bwMode="auto">
          <a:xfrm>
            <a:off x="5968559" y="3291840"/>
            <a:ext cx="254916" cy="365794"/>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sp>
        <p:nvSpPr>
          <p:cNvPr id="1558911702" name=" 1558911701"/>
          <p:cNvSpPr/>
          <p:nvPr/>
        </p:nvSpPr>
        <p:spPr bwMode="auto">
          <a:xfrm>
            <a:off x="5968559" y="3291840"/>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sp>
        <p:nvSpPr>
          <p:cNvPr id="453370861" name=" 453370860"/>
          <p:cNvSpPr/>
          <p:nvPr/>
        </p:nvSpPr>
        <p:spPr bwMode="auto">
          <a:xfrm>
            <a:off x="5968559" y="3291840"/>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1539641391" name="Grafik 1539641390"/>
          <p:cNvPicPr>
            <a:picLocks noChangeAspect="1"/>
          </p:cNvPicPr>
          <p:nvPr/>
        </p:nvPicPr>
        <p:blipFill>
          <a:blip r:embed="rId3"/>
          <a:srcRect l="12347" t="31683" r="15551" b="10147"/>
          <a:stretch/>
        </p:blipFill>
        <p:spPr bwMode="auto">
          <a:xfrm>
            <a:off x="906764" y="1930078"/>
            <a:ext cx="5487472" cy="276705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48015801" name="Titel 1"/>
          <p:cNvSpPr>
            <a:spLocks noGrp="1"/>
          </p:cNvSpPr>
          <p:nvPr>
            <p:ph type="title"/>
          </p:nvPr>
        </p:nvSpPr>
        <p:spPr bwMode="auto"/>
        <p:txBody>
          <a:bodyPr/>
          <a:lstStyle/>
          <a:p>
            <a:pPr>
              <a:defRPr/>
            </a:pPr>
            <a:endParaRPr lang="de-DE"/>
          </a:p>
        </p:txBody>
      </p:sp>
      <p:sp>
        <p:nvSpPr>
          <p:cNvPr id="801569495" name="Inhaltsplatzhalter 2"/>
          <p:cNvSpPr>
            <a:spLocks noGrp="1"/>
          </p:cNvSpPr>
          <p:nvPr>
            <p:ph idx="1"/>
          </p:nvPr>
        </p:nvSpPr>
        <p:spPr bwMode="auto"/>
        <p:txBody>
          <a:bodyPr/>
          <a:lstStyle/>
          <a:p>
            <a:pPr>
              <a:defRPr/>
            </a:pPr>
            <a:endParaRPr lang="de-DE"/>
          </a:p>
        </p:txBody>
      </p:sp>
      <p:sp>
        <p:nvSpPr>
          <p:cNvPr id="586507147" name="Foliennummernplatzhalter 3"/>
          <p:cNvSpPr>
            <a:spLocks noGrp="1"/>
          </p:cNvSpPr>
          <p:nvPr>
            <p:ph type="sldNum" sz="quarter" idx="12"/>
          </p:nvPr>
        </p:nvSpPr>
        <p:spPr bwMode="auto"/>
        <p:txBody>
          <a:bodyPr/>
          <a:lstStyle/>
          <a:p>
            <a:pPr>
              <a:defRPr/>
            </a:pPr>
            <a:fld id="{BF8764E5-EE44-3F06-4CEF-8D157218381E}" type="slidenum">
              <a:rPr lang="de-DE"/>
              <a:t>26</a:t>
            </a:fld>
            <a:endParaRPr lang="de-DE"/>
          </a:p>
        </p:txBody>
      </p:sp>
      <p:pic>
        <p:nvPicPr>
          <p:cNvPr id="606476435" name="Grafik 4"/>
          <p:cNvPicPr>
            <a:picLocks noChangeAspect="1"/>
          </p:cNvPicPr>
          <p:nvPr/>
        </p:nvPicPr>
        <p:blipFill>
          <a:blip r:embed="rId2"/>
          <a:stretch/>
        </p:blipFill>
        <p:spPr bwMode="auto">
          <a:xfrm>
            <a:off x="-1006505" y="-133349"/>
            <a:ext cx="13939139" cy="6991348"/>
          </a:xfrm>
          <a:prstGeom prst="rect">
            <a:avLst/>
          </a:prstGeom>
        </p:spPr>
      </p:pic>
      <p:sp>
        <p:nvSpPr>
          <p:cNvPr id="111476113" name="Inhaltsplatzhalter 2"/>
          <p:cNvSpPr txBox="1"/>
          <p:nvPr/>
        </p:nvSpPr>
        <p:spPr bwMode="auto">
          <a:xfrm rot="-5399976">
            <a:off x="7952648" y="2538927"/>
            <a:ext cx="8396178" cy="241963"/>
          </a:xfrm>
          <a:prstGeom prst="rect">
            <a:avLst/>
          </a:prstGeom>
          <a:noFill/>
          <a:ln>
            <a:noFill/>
          </a:ln>
          <a:effectLst/>
        </p:spPr>
        <p:txBody>
          <a:bodyPr wrap="square" lIns="87225" tIns="43611" rIns="87225" bIns="43611" anchor="b">
            <a:sp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pixaby, Tonhon Najarn</a:t>
            </a:r>
            <a:endParaRPr lang="it-IT" sz="1000" i="1">
              <a:solidFill>
                <a:schemeClr val="bg1"/>
              </a:solidFil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825605017" name="Titel 6"/>
          <p:cNvSpPr>
            <a:spLocks noGrp="1"/>
          </p:cNvSpPr>
          <p:nvPr>
            <p:ph type="title"/>
          </p:nvPr>
        </p:nvSpPr>
        <p:spPr bwMode="auto">
          <a:xfrm>
            <a:off x="3901439" y="365125"/>
            <a:ext cx="7452360" cy="907083"/>
          </a:xfrm>
        </p:spPr>
        <p:txBody>
          <a:bodyPr>
            <a:normAutofit/>
          </a:bodyPr>
          <a:lstStyle/>
          <a:p>
            <a:pPr>
              <a:defRPr/>
            </a:pPr>
            <a:r>
              <a:rPr lang="de-DE">
                <a:solidFill>
                  <a:schemeClr val="tx1">
                    <a:lumMod val="50000"/>
                    <a:lumOff val="50000"/>
                  </a:schemeClr>
                </a:solidFill>
              </a:rPr>
              <a:t>Klimaschutzhandeln: Mit Hand und Fuß!</a:t>
            </a:r>
            <a:endParaRPr/>
          </a:p>
        </p:txBody>
      </p:sp>
      <p:sp>
        <p:nvSpPr>
          <p:cNvPr id="1871554616" name="Rectangle 3"/>
          <p:cNvSpPr/>
          <p:nvPr/>
        </p:nvSpPr>
        <p:spPr bwMode="auto">
          <a:xfrm rot="-5399976">
            <a:off x="7992587" y="3260359"/>
            <a:ext cx="7896735" cy="132084"/>
          </a:xfrm>
          <a:prstGeom prst="rect">
            <a:avLst/>
          </a:prstGeom>
          <a:noFill/>
          <a:ln>
            <a:noFill/>
          </a:ln>
        </p:spPr>
        <p:txBody>
          <a:bodyPr/>
          <a:lstStyle>
            <a:lvl1pPr algn="ctr">
              <a:spcBef>
                <a:spcPts val="0"/>
              </a:spcBef>
              <a:buFont typeface="Arial Narrow"/>
              <a:defRPr sz="1600">
                <a:solidFill>
                  <a:srgbClr val="13242B"/>
                </a:solidFill>
                <a:latin typeface="Arial"/>
              </a:defRPr>
            </a:lvl1pPr>
            <a:lvl2pPr marL="742950" indent="-285750" algn="ctr">
              <a:spcBef>
                <a:spcPts val="0"/>
              </a:spcBef>
              <a:buFont typeface="Symbol"/>
              <a:defRPr sz="1400">
                <a:solidFill>
                  <a:srgbClr val="13242B"/>
                </a:solidFill>
                <a:latin typeface="Arial"/>
              </a:defRPr>
            </a:lvl2pPr>
            <a:lvl3pPr marL="1185862" indent="-266699" algn="ctr">
              <a:spcBef>
                <a:spcPts val="0"/>
              </a:spcBef>
              <a:buFont typeface="Symbol"/>
              <a:defRPr sz="1400">
                <a:solidFill>
                  <a:srgbClr val="13242B"/>
                </a:solidFill>
                <a:latin typeface="Arial"/>
              </a:defRPr>
            </a:lvl3pPr>
            <a:lvl4pPr marL="1638299" indent="-266699" algn="ctr">
              <a:spcBef>
                <a:spcPts val="0"/>
              </a:spcBef>
              <a:buFont typeface="Symbol"/>
              <a:defRPr sz="1400">
                <a:solidFill>
                  <a:srgbClr val="13242B"/>
                </a:solidFill>
                <a:latin typeface="Arial"/>
              </a:defRPr>
            </a:lvl4pPr>
            <a:lvl5pPr marL="2095499" indent="-266699" algn="ctr">
              <a:spcBef>
                <a:spcPts val="0"/>
              </a:spcBef>
              <a:buFont typeface="Symbol"/>
              <a:defRPr sz="1400">
                <a:solidFill>
                  <a:srgbClr val="13242B"/>
                </a:solidFill>
                <a:latin typeface="Arial"/>
              </a:defRPr>
            </a:lvl5pPr>
            <a:lvl6pPr marL="2552699" indent="-266699" algn="ctr">
              <a:spcBef>
                <a:spcPts val="0"/>
              </a:spcBef>
              <a:spcAft>
                <a:spcPts val="0"/>
              </a:spcAft>
              <a:buFont typeface="Symbol"/>
              <a:defRPr sz="1400">
                <a:solidFill>
                  <a:srgbClr val="13242B"/>
                </a:solidFill>
                <a:latin typeface="Arial"/>
              </a:defRPr>
            </a:lvl6pPr>
            <a:lvl7pPr marL="3009899" indent="-266699" algn="ctr">
              <a:spcBef>
                <a:spcPts val="0"/>
              </a:spcBef>
              <a:spcAft>
                <a:spcPts val="0"/>
              </a:spcAft>
              <a:buFont typeface="Symbol"/>
              <a:defRPr sz="1400">
                <a:solidFill>
                  <a:srgbClr val="13242B"/>
                </a:solidFill>
                <a:latin typeface="Arial"/>
              </a:defRPr>
            </a:lvl7pPr>
            <a:lvl8pPr marL="3467098" indent="-266699" algn="ctr">
              <a:spcBef>
                <a:spcPts val="0"/>
              </a:spcBef>
              <a:spcAft>
                <a:spcPts val="0"/>
              </a:spcAft>
              <a:buFont typeface="Symbol"/>
              <a:defRPr sz="1400">
                <a:solidFill>
                  <a:srgbClr val="13242B"/>
                </a:solidFill>
                <a:latin typeface="Arial"/>
              </a:defRPr>
            </a:lvl8pPr>
            <a:lvl9pPr marL="3924299" indent="-266699" algn="ctr">
              <a:spcBef>
                <a:spcPts val="0"/>
              </a:spcBef>
              <a:spcAft>
                <a:spcPts val="0"/>
              </a:spcAft>
              <a:buFont typeface="Symbol"/>
              <a:defRPr sz="1400">
                <a:solidFill>
                  <a:srgbClr val="13242B"/>
                </a:solidFill>
                <a:latin typeface="Arial"/>
              </a:defRPr>
            </a:lvl9pPr>
          </a:lstStyle>
          <a:p>
            <a:pPr algn="l">
              <a:buFontTx/>
              <a:buNone/>
              <a:defRPr/>
            </a:pPr>
            <a:r>
              <a:rPr lang="de-DE" sz="1000" i="1">
                <a:solidFill>
                  <a:schemeClr val="bg1">
                    <a:lumMod val="65000"/>
                  </a:schemeClr>
                </a:solidFill>
              </a:rPr>
              <a:t>Quelle: In Anlehnung an: Reiff, Alexander, Heitfeld, Marie, 2015. Wandel mit Hand und Fuß</a:t>
            </a:r>
            <a:endParaRPr/>
          </a:p>
        </p:txBody>
      </p:sp>
      <p:sp>
        <p:nvSpPr>
          <p:cNvPr id="2116788419" name="Inhaltsplatzhalter 7"/>
          <p:cNvSpPr>
            <a:spLocks noGrp="1"/>
          </p:cNvSpPr>
          <p:nvPr>
            <p:ph idx="1"/>
          </p:nvPr>
        </p:nvSpPr>
        <p:spPr bwMode="auto">
          <a:xfrm>
            <a:off x="838198" y="1637334"/>
            <a:ext cx="10261821" cy="5025856"/>
          </a:xfrm>
        </p:spPr>
        <p:txBody>
          <a:bodyPr>
            <a:normAutofit/>
          </a:bodyPr>
          <a:lstStyle/>
          <a:p>
            <a:pPr marL="0" indent="0">
              <a:buNone/>
              <a:defRPr/>
            </a:pPr>
            <a:r>
              <a:rPr lang="de-DE" sz="2400" b="1"/>
              <a:t>Vom Fußabdruck zum Handabdruck…</a:t>
            </a:r>
            <a:endParaRPr/>
          </a:p>
          <a:p>
            <a:pPr>
              <a:defRPr/>
            </a:pPr>
            <a:r>
              <a:rPr lang="de-DE"/>
              <a:t>Was kann man dazu beitragen, die schiefe Ebene zu kippen?</a:t>
            </a:r>
            <a:endParaRPr/>
          </a:p>
          <a:p>
            <a:pPr>
              <a:defRPr/>
            </a:pPr>
            <a:r>
              <a:rPr lang="de-DE"/>
              <a:t>Was würde nachhaltiges Verhalten auch für andere erleichtern?</a:t>
            </a:r>
            <a:endParaRPr/>
          </a:p>
          <a:p>
            <a:pPr>
              <a:defRPr/>
            </a:pPr>
            <a:r>
              <a:rPr lang="de-DE"/>
              <a:t>Wie können Strukturen und Rahmenbedingungen verändert werden?</a:t>
            </a:r>
            <a:endParaRPr/>
          </a:p>
          <a:p>
            <a:pPr marL="0" indent="0">
              <a:buNone/>
              <a:defRPr/>
            </a:pPr>
            <a:endParaRPr lang="de-DE" b="1"/>
          </a:p>
          <a:p>
            <a:pPr marL="0" indent="0">
              <a:buNone/>
              <a:defRPr/>
            </a:pPr>
            <a:r>
              <a:rPr lang="de-DE" b="1"/>
              <a:t>Zielsetzung:</a:t>
            </a:r>
            <a:endParaRPr/>
          </a:p>
          <a:p>
            <a:pPr>
              <a:defRPr/>
            </a:pPr>
            <a:r>
              <a:rPr lang="de-DE"/>
              <a:t>Vom eigenen privaten Alltagshandeln hin zum gesellschaftlich wirksamen Handeln</a:t>
            </a:r>
            <a:endParaRPr/>
          </a:p>
          <a:p>
            <a:pPr>
              <a:defRPr/>
            </a:pPr>
            <a:r>
              <a:rPr lang="de-DE"/>
              <a:t>Einfordern entsprechender Gesetzgebung von der Politik, entsprechender Geschäftsmodelle von Unternehmen, entsprechender Handlungsweisen von öffentlichen Einrichtungen</a:t>
            </a:r>
            <a:endParaRPr/>
          </a:p>
          <a:p>
            <a:pPr marL="0" indent="0">
              <a:buNone/>
              <a:defRPr/>
            </a:pPr>
            <a:endParaRPr lang="de-DE" i="1"/>
          </a:p>
          <a:p>
            <a:pPr marL="0" indent="0">
              <a:buNone/>
              <a:defRPr/>
            </a:pPr>
            <a:r>
              <a:rPr lang="de-DE" sz="1400" i="1"/>
              <a:t>Hintergrund zur Herkunft des Konzepts /Begriffs: Das Konzept des Handprints wurde von der deutschen NGO Germanwatch entwickelt, die es von einer indischen NGO aufgriff. Siehe auch: Reiff, Alexander, Heitfeld, Marie, 2015. Wandel mit Hand und Fuß</a:t>
            </a:r>
            <a:endParaRPr/>
          </a:p>
        </p:txBody>
      </p:sp>
      <p:pic>
        <p:nvPicPr>
          <p:cNvPr id="996713285" name="Grafik 9"/>
          <p:cNvPicPr>
            <a:picLocks noChangeAspect="1"/>
          </p:cNvPicPr>
          <p:nvPr/>
        </p:nvPicPr>
        <p:blipFill>
          <a:blip r:embed="rId2"/>
          <a:stretch/>
        </p:blipFill>
        <p:spPr bwMode="auto">
          <a:xfrm>
            <a:off x="0" y="0"/>
            <a:ext cx="2972449" cy="1490867"/>
          </a:xfrm>
          <a:prstGeom prst="rect">
            <a:avLst/>
          </a:prstGeom>
        </p:spPr>
      </p:pic>
      <p:sp>
        <p:nvSpPr>
          <p:cNvPr id="2141970652"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19823212" name="Grafik 4"/>
          <p:cNvPicPr>
            <a:picLocks noChangeAspect="1"/>
          </p:cNvPicPr>
          <p:nvPr/>
        </p:nvPicPr>
        <p:blipFill>
          <a:blip r:embed="rId2"/>
          <a:srcRect r="16801"/>
          <a:stretch/>
        </p:blipFill>
        <p:spPr bwMode="auto">
          <a:xfrm>
            <a:off x="-711199" y="0"/>
            <a:ext cx="12903199" cy="6858000"/>
          </a:xfrm>
          <a:prstGeom prst="rect">
            <a:avLst/>
          </a:prstGeom>
        </p:spPr>
      </p:pic>
      <p:sp>
        <p:nvSpPr>
          <p:cNvPr id="262690461" name="Inhaltsplatzhalter 2"/>
          <p:cNvSpPr txBox="1"/>
          <p:nvPr/>
        </p:nvSpPr>
        <p:spPr bwMode="auto">
          <a:xfrm rot="-5399976">
            <a:off x="8651955" y="3305297"/>
            <a:ext cx="6755695" cy="241962"/>
          </a:xfrm>
          <a:prstGeom prst="rect">
            <a:avLst/>
          </a:prstGeom>
          <a:noFill/>
          <a:ln>
            <a:noFill/>
          </a:ln>
          <a:effectLst/>
        </p:spPr>
        <p:txBody>
          <a:bodyPr wrap="square" lIns="87224" tIns="43610" rIns="87224" bIns="43610" anchor="b">
            <a:no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pixaby, Orlando</a:t>
            </a:r>
            <a:endParaRPr lang="it-IT" sz="1000" i="1">
              <a:solidFill>
                <a:schemeClr val="bg1"/>
              </a:solidFill>
              <a:cs typeface="Arial"/>
            </a:endParaRPr>
          </a:p>
        </p:txBody>
      </p:sp>
      <p:sp>
        <p:nvSpPr>
          <p:cNvPr id="152313263" name="Inhaltsplatzhalter 2"/>
          <p:cNvSpPr>
            <a:spLocks noGrp="1"/>
          </p:cNvSpPr>
          <p:nvPr>
            <p:ph idx="1"/>
          </p:nvPr>
        </p:nvSpPr>
        <p:spPr bwMode="auto">
          <a:xfrm>
            <a:off x="4730724" y="2606037"/>
            <a:ext cx="6891778" cy="3883876"/>
          </a:xfrm>
          <a:prstGeom prst="rect">
            <a:avLst/>
          </a:prstGeom>
          <a:solidFill>
            <a:schemeClr val="bg1"/>
          </a:solidFill>
        </p:spPr>
        <p:txBody>
          <a:bodyPr>
            <a:noAutofit/>
          </a:bodyPr>
          <a:lstStyle/>
          <a:p>
            <a:pPr marL="0" indent="0">
              <a:buNone/>
              <a:defRPr/>
            </a:pPr>
            <a:r>
              <a:rPr lang="de-DE" sz="1600" b="1"/>
              <a:t>Wo ist der individuelle Schalthebel?</a:t>
            </a:r>
            <a:endParaRPr sz="1600"/>
          </a:p>
          <a:p>
            <a:pPr>
              <a:defRPr/>
            </a:pPr>
            <a:r>
              <a:rPr lang="de-DE" sz="1600"/>
              <a:t>Unterschiedliche Wirkungsebenen:</a:t>
            </a:r>
            <a:endParaRPr sz="1600"/>
          </a:p>
          <a:p>
            <a:pPr lvl="1">
              <a:defRPr/>
            </a:pPr>
            <a:r>
              <a:rPr lang="de-DE" sz="1600"/>
              <a:t>Familie, Haushalt, WG</a:t>
            </a:r>
            <a:endParaRPr sz="1600"/>
          </a:p>
          <a:p>
            <a:pPr lvl="1">
              <a:defRPr/>
            </a:pPr>
            <a:r>
              <a:rPr lang="de-DE" sz="1600"/>
              <a:t>Hochschule, Arbeit</a:t>
            </a:r>
            <a:endParaRPr sz="1600"/>
          </a:p>
          <a:p>
            <a:pPr lvl="1">
              <a:defRPr/>
            </a:pPr>
            <a:r>
              <a:rPr lang="de-DE" sz="1600"/>
              <a:t>Nachbarschaft, Vereine, religiöse Gemeinde, andere Gruppen</a:t>
            </a:r>
            <a:endParaRPr sz="1600"/>
          </a:p>
          <a:p>
            <a:pPr lvl="1">
              <a:defRPr/>
            </a:pPr>
            <a:r>
              <a:rPr lang="de-DE" sz="1600"/>
              <a:t>Stadt / Kommune / Landkreis</a:t>
            </a:r>
            <a:endParaRPr sz="1600"/>
          </a:p>
          <a:p>
            <a:pPr lvl="1">
              <a:defRPr/>
            </a:pPr>
            <a:r>
              <a:rPr lang="de-DE" sz="1600"/>
              <a:t>Bundesland</a:t>
            </a:r>
            <a:endParaRPr sz="1600"/>
          </a:p>
          <a:p>
            <a:pPr lvl="1">
              <a:defRPr/>
            </a:pPr>
            <a:r>
              <a:rPr lang="de-DE" sz="1600"/>
              <a:t>Bundesweit</a:t>
            </a:r>
            <a:endParaRPr sz="1600"/>
          </a:p>
          <a:p>
            <a:pPr lvl="1">
              <a:defRPr/>
            </a:pPr>
            <a:r>
              <a:rPr lang="de-DE" sz="1600"/>
              <a:t>Europaweit</a:t>
            </a:r>
            <a:endParaRPr sz="1600"/>
          </a:p>
          <a:p>
            <a:pPr lvl="1">
              <a:defRPr/>
            </a:pPr>
            <a:r>
              <a:rPr lang="de-DE" sz="1600"/>
              <a:t>Global</a:t>
            </a:r>
            <a:endParaRPr sz="1600"/>
          </a:p>
          <a:p>
            <a:pPr>
              <a:defRPr/>
            </a:pPr>
            <a:r>
              <a:rPr lang="de-DE" sz="1600"/>
              <a:t>Aktionskreis erweitert sich üblicherweise schrittweise (die wenigsten Aktiven haben mit der Europa-Politik angefangen)</a:t>
            </a:r>
            <a:endParaRPr sz="1600"/>
          </a:p>
          <a:p>
            <a:pPr>
              <a:defRPr/>
            </a:pPr>
            <a:r>
              <a:rPr lang="de-DE" sz="1600" b="1"/>
              <a:t>Verbündete sind häufig hilfreich</a:t>
            </a:r>
            <a:endParaRPr sz="1600"/>
          </a:p>
          <a:p>
            <a:pPr lvl="1">
              <a:defRPr/>
            </a:pPr>
            <a:endParaRPr sz="1600"/>
          </a:p>
          <a:p>
            <a:pPr lvl="1">
              <a:defRPr/>
            </a:pPr>
            <a:endParaRPr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313263">
                                            <p:bg/>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313263">
                                            <p:bg/>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2313263">
                                            <p:bg/>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2313263">
                                            <p:bg/>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313263">
                                            <p:bg/>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2313263">
                                            <p:bg/>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2313263">
                                            <p:bg/>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2313263">
                                            <p:bg/>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2313263">
                                            <p:bg/>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2313263">
                                            <p:bg/>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2313263">
                                            <p:bg/>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2313263">
                                            <p:bg/>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2313263">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907820782" name="Titel 1"/>
          <p:cNvSpPr>
            <a:spLocks noGrp="1"/>
          </p:cNvSpPr>
          <p:nvPr>
            <p:ph type="title"/>
          </p:nvPr>
        </p:nvSpPr>
        <p:spPr bwMode="auto">
          <a:xfrm>
            <a:off x="4293703" y="365125"/>
            <a:ext cx="7060095" cy="585850"/>
          </a:xfrm>
        </p:spPr>
        <p:txBody>
          <a:bodyPr>
            <a:normAutofit/>
          </a:bodyPr>
          <a:lstStyle/>
          <a:p>
            <a:pPr>
              <a:defRPr/>
            </a:pPr>
            <a:r>
              <a:rPr lang="de-DE">
                <a:solidFill>
                  <a:schemeClr val="tx1">
                    <a:lumMod val="50000"/>
                    <a:lumOff val="50000"/>
                  </a:schemeClr>
                </a:solidFill>
              </a:rPr>
              <a:t>Wo ist der Schalthebel?</a:t>
            </a:r>
            <a:endParaRPr/>
          </a:p>
        </p:txBody>
      </p:sp>
      <p:sp>
        <p:nvSpPr>
          <p:cNvPr id="1451201836" name="Inhaltsplatzhalter 2"/>
          <p:cNvSpPr>
            <a:spLocks noGrp="1"/>
          </p:cNvSpPr>
          <p:nvPr>
            <p:ph idx="1"/>
          </p:nvPr>
        </p:nvSpPr>
        <p:spPr bwMode="auto">
          <a:xfrm>
            <a:off x="838198" y="2210463"/>
            <a:ext cx="10515600" cy="3966499"/>
          </a:xfrm>
        </p:spPr>
        <p:txBody>
          <a:bodyPr>
            <a:normAutofit lnSpcReduction="10000"/>
          </a:bodyPr>
          <a:lstStyle/>
          <a:p>
            <a:pPr>
              <a:defRPr/>
            </a:pPr>
            <a:r>
              <a:rPr lang="de-DE"/>
              <a:t>Wo ist der individuelle Schalthebel?</a:t>
            </a:r>
            <a:endParaRPr/>
          </a:p>
          <a:p>
            <a:pPr>
              <a:defRPr/>
            </a:pPr>
            <a:r>
              <a:rPr lang="de-DE"/>
              <a:t>Unterschiedliche Wirkungsebenen:</a:t>
            </a:r>
            <a:endParaRPr/>
          </a:p>
          <a:p>
            <a:pPr lvl="1">
              <a:defRPr/>
            </a:pPr>
            <a:r>
              <a:rPr lang="de-DE"/>
              <a:t>Familie, Haushalt, WG</a:t>
            </a:r>
            <a:endParaRPr/>
          </a:p>
          <a:p>
            <a:pPr lvl="1">
              <a:defRPr/>
            </a:pPr>
            <a:r>
              <a:rPr lang="de-DE"/>
              <a:t>Hochschule, Arbeit</a:t>
            </a:r>
            <a:endParaRPr/>
          </a:p>
          <a:p>
            <a:pPr lvl="1">
              <a:defRPr/>
            </a:pPr>
            <a:r>
              <a:rPr lang="de-DE"/>
              <a:t>Nachbarschaft, Vereine, religiöse Gemeinde, andere Gruppen</a:t>
            </a:r>
            <a:endParaRPr/>
          </a:p>
          <a:p>
            <a:pPr lvl="1">
              <a:defRPr/>
            </a:pPr>
            <a:r>
              <a:rPr lang="de-DE"/>
              <a:t>Stadt / Kommune</a:t>
            </a:r>
            <a:endParaRPr/>
          </a:p>
          <a:p>
            <a:pPr lvl="1">
              <a:defRPr/>
            </a:pPr>
            <a:r>
              <a:rPr lang="de-DE"/>
              <a:t>Landkreis</a:t>
            </a:r>
            <a:endParaRPr/>
          </a:p>
          <a:p>
            <a:pPr lvl="1">
              <a:defRPr/>
            </a:pPr>
            <a:r>
              <a:rPr lang="de-DE"/>
              <a:t>Bundesland</a:t>
            </a:r>
            <a:endParaRPr/>
          </a:p>
          <a:p>
            <a:pPr lvl="1">
              <a:defRPr/>
            </a:pPr>
            <a:r>
              <a:rPr lang="de-DE"/>
              <a:t>Bundesweit</a:t>
            </a:r>
            <a:endParaRPr/>
          </a:p>
          <a:p>
            <a:pPr lvl="1">
              <a:defRPr/>
            </a:pPr>
            <a:r>
              <a:rPr lang="de-DE"/>
              <a:t>Europaweit</a:t>
            </a:r>
            <a:endParaRPr/>
          </a:p>
          <a:p>
            <a:pPr lvl="1">
              <a:defRPr/>
            </a:pPr>
            <a:r>
              <a:rPr lang="de-DE"/>
              <a:t>Global</a:t>
            </a:r>
            <a:endParaRPr/>
          </a:p>
          <a:p>
            <a:pPr>
              <a:defRPr/>
            </a:pPr>
            <a:r>
              <a:rPr lang="de-DE"/>
              <a:t>Aktionskreis erweitert sich üblicherweise schrittweise (die wenigsten Aktiven haben mit der Europa-Politik angefangen), Verbündete sind häufig hilfreich</a:t>
            </a:r>
            <a:endParaRPr/>
          </a:p>
          <a:p>
            <a:pPr lvl="1">
              <a:defRPr/>
            </a:pPr>
            <a:endParaRPr lang="de-DE"/>
          </a:p>
          <a:p>
            <a:pPr lvl="1">
              <a:defRPr/>
            </a:pPr>
            <a:endParaRPr lang="de-DE"/>
          </a:p>
        </p:txBody>
      </p:sp>
      <p:sp>
        <p:nvSpPr>
          <p:cNvPr id="817066813" name="Foliennummernplatzhalter 5"/>
          <p:cNvSpPr>
            <a:spLocks noGrp="1"/>
          </p:cNvSpPr>
          <p:nvPr>
            <p:ph type="sldNum" sz="quarter" idx="12"/>
          </p:nvPr>
        </p:nvSpPr>
        <p:spPr bwMode="auto"/>
        <p:txBody>
          <a:bodyPr/>
          <a:lstStyle/>
          <a:p>
            <a:pPr>
              <a:defRPr/>
            </a:pPr>
            <a:fld id="{B85D6798-CD5D-CDEC-E3FA-2F99E573853B}" type="slidenum">
              <a:rPr lang="de-DE"/>
              <a:t>29</a:t>
            </a:fld>
            <a:endParaRPr lang="de-DE"/>
          </a:p>
        </p:txBody>
      </p:sp>
      <p:pic>
        <p:nvPicPr>
          <p:cNvPr id="1327516340" name="Grafik 7"/>
          <p:cNvPicPr>
            <a:picLocks noChangeAspect="1"/>
          </p:cNvPicPr>
          <p:nvPr/>
        </p:nvPicPr>
        <p:blipFill>
          <a:blip r:embed="rId2"/>
          <a:stretch/>
        </p:blipFill>
        <p:spPr bwMode="auto">
          <a:xfrm>
            <a:off x="74211" y="0"/>
            <a:ext cx="3676834" cy="1625850"/>
          </a:xfrm>
          <a:prstGeom prst="rect">
            <a:avLst/>
          </a:prstGeom>
        </p:spPr>
      </p:pic>
      <p:sp>
        <p:nvSpPr>
          <p:cNvPr id="580105011" name="Rectangle 3"/>
          <p:cNvSpPr/>
          <p:nvPr/>
        </p:nvSpPr>
        <p:spPr bwMode="auto">
          <a:xfrm rot="-5399976">
            <a:off x="7670203" y="3502147"/>
            <a:ext cx="8657165" cy="218829"/>
          </a:xfrm>
          <a:prstGeom prst="rect">
            <a:avLst/>
          </a:prstGeom>
          <a:noFill/>
          <a:ln>
            <a:noFill/>
          </a:ln>
        </p:spPr>
        <p:txBody>
          <a:bodyPr/>
          <a:lstStyle>
            <a:lvl1pPr algn="ctr">
              <a:spcBef>
                <a:spcPts val="0"/>
              </a:spcBef>
              <a:buFont typeface="Arial Narrow"/>
              <a:defRPr sz="1600">
                <a:solidFill>
                  <a:srgbClr val="13242B"/>
                </a:solidFill>
                <a:latin typeface="Arial"/>
              </a:defRPr>
            </a:lvl1pPr>
            <a:lvl2pPr marL="742950" indent="-285750" algn="ctr">
              <a:spcBef>
                <a:spcPts val="0"/>
              </a:spcBef>
              <a:buFont typeface="Symbol"/>
              <a:defRPr sz="1400">
                <a:solidFill>
                  <a:srgbClr val="13242B"/>
                </a:solidFill>
                <a:latin typeface="Arial"/>
              </a:defRPr>
            </a:lvl2pPr>
            <a:lvl3pPr marL="1185862" indent="-266699" algn="ctr">
              <a:spcBef>
                <a:spcPts val="0"/>
              </a:spcBef>
              <a:buFont typeface="Symbol"/>
              <a:defRPr sz="1400">
                <a:solidFill>
                  <a:srgbClr val="13242B"/>
                </a:solidFill>
                <a:latin typeface="Arial"/>
              </a:defRPr>
            </a:lvl3pPr>
            <a:lvl4pPr marL="1638299" indent="-266699" algn="ctr">
              <a:spcBef>
                <a:spcPts val="0"/>
              </a:spcBef>
              <a:buFont typeface="Symbol"/>
              <a:defRPr sz="1400">
                <a:solidFill>
                  <a:srgbClr val="13242B"/>
                </a:solidFill>
                <a:latin typeface="Arial"/>
              </a:defRPr>
            </a:lvl4pPr>
            <a:lvl5pPr marL="2095499" indent="-266699" algn="ctr">
              <a:spcBef>
                <a:spcPts val="0"/>
              </a:spcBef>
              <a:buFont typeface="Symbol"/>
              <a:defRPr sz="1400">
                <a:solidFill>
                  <a:srgbClr val="13242B"/>
                </a:solidFill>
                <a:latin typeface="Arial"/>
              </a:defRPr>
            </a:lvl5pPr>
            <a:lvl6pPr marL="2552699" indent="-266699" algn="ctr">
              <a:spcBef>
                <a:spcPts val="0"/>
              </a:spcBef>
              <a:spcAft>
                <a:spcPts val="0"/>
              </a:spcAft>
              <a:buFont typeface="Symbol"/>
              <a:defRPr sz="1400">
                <a:solidFill>
                  <a:srgbClr val="13242B"/>
                </a:solidFill>
                <a:latin typeface="Arial"/>
              </a:defRPr>
            </a:lvl6pPr>
            <a:lvl7pPr marL="3009899" indent="-266699" algn="ctr">
              <a:spcBef>
                <a:spcPts val="0"/>
              </a:spcBef>
              <a:spcAft>
                <a:spcPts val="0"/>
              </a:spcAft>
              <a:buFont typeface="Symbol"/>
              <a:defRPr sz="1400">
                <a:solidFill>
                  <a:srgbClr val="13242B"/>
                </a:solidFill>
                <a:latin typeface="Arial"/>
              </a:defRPr>
            </a:lvl7pPr>
            <a:lvl8pPr marL="3467098" indent="-266699" algn="ctr">
              <a:spcBef>
                <a:spcPts val="0"/>
              </a:spcBef>
              <a:spcAft>
                <a:spcPts val="0"/>
              </a:spcAft>
              <a:buFont typeface="Symbol"/>
              <a:defRPr sz="1400">
                <a:solidFill>
                  <a:srgbClr val="13242B"/>
                </a:solidFill>
                <a:latin typeface="Arial"/>
              </a:defRPr>
            </a:lvl8pPr>
            <a:lvl9pPr marL="3924299" indent="-266699" algn="ctr">
              <a:spcBef>
                <a:spcPts val="0"/>
              </a:spcBef>
              <a:spcAft>
                <a:spcPts val="0"/>
              </a:spcAft>
              <a:buFont typeface="Symbol"/>
              <a:defRPr sz="1400">
                <a:solidFill>
                  <a:srgbClr val="13242B"/>
                </a:solidFill>
                <a:latin typeface="Arial"/>
              </a:defRPr>
            </a:lvl9pPr>
          </a:lstStyle>
          <a:p>
            <a:pPr algn="l">
              <a:buFontTx/>
              <a:buNone/>
              <a:defRPr/>
            </a:pPr>
            <a:r>
              <a:rPr lang="de-DE" sz="1000" i="1">
                <a:solidFill>
                  <a:schemeClr val="bg1">
                    <a:lumMod val="65000"/>
                  </a:schemeClr>
                </a:solidFill>
              </a:rPr>
              <a:t>Quelle: In Anlehnung an: Reiff, Alexander, Heitfeld, Marie, 2015. Wandel mit Hand und Fuß</a:t>
            </a:r>
            <a:endParaRPr/>
          </a:p>
        </p:txBody>
      </p:sp>
      <p:sp>
        <p:nvSpPr>
          <p:cNvPr id="821943032"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065345973" name="Inhaltsplatzhalter 3"/>
          <p:cNvPicPr>
            <a:picLocks noGrp="1" noChangeAspect="1"/>
          </p:cNvPicPr>
          <p:nvPr/>
        </p:nvPicPr>
        <p:blipFill>
          <a:blip r:embed="rId3"/>
          <a:srcRect l="18658" t="22429" r="7099" b="3129"/>
          <a:stretch/>
        </p:blipFill>
        <p:spPr bwMode="auto">
          <a:xfrm>
            <a:off x="-6892" y="-9338"/>
            <a:ext cx="12189888" cy="6875356"/>
          </a:xfrm>
          <a:prstGeom prst="rect">
            <a:avLst/>
          </a:prstGeom>
        </p:spPr>
      </p:pic>
      <p:sp>
        <p:nvSpPr>
          <p:cNvPr id="2079651060" name="Inhaltsplatzhalter 2"/>
          <p:cNvSpPr txBox="1"/>
          <p:nvPr/>
        </p:nvSpPr>
        <p:spPr bwMode="auto">
          <a:xfrm rot="-5399976">
            <a:off x="8705001" y="3336244"/>
            <a:ext cx="6817588" cy="241963"/>
          </a:xfrm>
          <a:prstGeom prst="rect">
            <a:avLst/>
          </a:prstGeom>
          <a:noFill/>
          <a:ln>
            <a:noFill/>
          </a:ln>
          <a:effectLst/>
        </p:spPr>
        <p:txBody>
          <a:bodyPr wrap="square" lIns="87225" tIns="43611" rIns="87225" bIns="43611" anchor="b">
            <a:no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pixaby, Tasy Hong</a:t>
            </a:r>
            <a:endParaRPr lang="it-IT" sz="1000" i="1">
              <a:solidFill>
                <a:schemeClr val="bg1"/>
              </a:solidFil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cxnSp>
        <p:nvCxnSpPr>
          <p:cNvPr id="119692977" name="Gerader Verbinder 4"/>
          <p:cNvCxnSpPr>
            <a:cxnSpLocks/>
          </p:cNvCxnSpPr>
          <p:nvPr/>
        </p:nvCxnSpPr>
        <p:spPr bwMode="auto">
          <a:xfrm>
            <a:off x="94694" y="2352582"/>
            <a:ext cx="11967098" cy="6214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13159216" name="Gerader Verbinder 5"/>
          <p:cNvCxnSpPr>
            <a:cxnSpLocks/>
          </p:cNvCxnSpPr>
          <p:nvPr/>
        </p:nvCxnSpPr>
        <p:spPr bwMode="auto">
          <a:xfrm>
            <a:off x="141661" y="4662974"/>
            <a:ext cx="11967098" cy="6214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46183158" name="Textfeld 6"/>
          <p:cNvSpPr txBox="1"/>
          <p:nvPr/>
        </p:nvSpPr>
        <p:spPr bwMode="auto">
          <a:xfrm>
            <a:off x="94694" y="87294"/>
            <a:ext cx="2984626" cy="369330"/>
          </a:xfrm>
          <a:prstGeom prst="rect">
            <a:avLst/>
          </a:prstGeom>
          <a:noFill/>
        </p:spPr>
        <p:txBody>
          <a:bodyPr wrap="square" rtlCol="0">
            <a:spAutoFit/>
          </a:bodyPr>
          <a:lstStyle/>
          <a:p>
            <a:pPr>
              <a:defRPr/>
            </a:pPr>
            <a:r>
              <a:rPr lang="de-DE" b="1"/>
              <a:t>Termin 1: Footprint</a:t>
            </a:r>
            <a:endParaRPr/>
          </a:p>
        </p:txBody>
      </p:sp>
      <p:sp>
        <p:nvSpPr>
          <p:cNvPr id="2031465302" name="Textfeld 7"/>
          <p:cNvSpPr txBox="1"/>
          <p:nvPr/>
        </p:nvSpPr>
        <p:spPr bwMode="auto">
          <a:xfrm>
            <a:off x="94693" y="2414724"/>
            <a:ext cx="2984662" cy="365795"/>
          </a:xfrm>
          <a:prstGeom prst="rect">
            <a:avLst/>
          </a:prstGeom>
          <a:noFill/>
        </p:spPr>
        <p:txBody>
          <a:bodyPr wrap="square" rtlCol="0">
            <a:spAutoFit/>
          </a:bodyPr>
          <a:lstStyle/>
          <a:p>
            <a:pPr>
              <a:defRPr/>
            </a:pPr>
            <a:r>
              <a:rPr lang="de-DE" sz="1800" b="1" i="0" u="none" strike="noStrike" cap="none" spc="0">
                <a:solidFill>
                  <a:srgbClr val="00A79F"/>
                </a:solidFill>
                <a:latin typeface="Calibri"/>
                <a:ea typeface="Calibri"/>
                <a:cs typeface="Calibri"/>
              </a:rPr>
              <a:t>Termin 2: Handprint</a:t>
            </a:r>
          </a:p>
        </p:txBody>
      </p:sp>
      <p:sp>
        <p:nvSpPr>
          <p:cNvPr id="1281215945" name="Textfeld 8"/>
          <p:cNvSpPr txBox="1"/>
          <p:nvPr/>
        </p:nvSpPr>
        <p:spPr bwMode="auto">
          <a:xfrm>
            <a:off x="94692" y="4742153"/>
            <a:ext cx="6687986" cy="365795"/>
          </a:xfrm>
          <a:prstGeom prst="rect">
            <a:avLst/>
          </a:prstGeom>
          <a:noFill/>
        </p:spPr>
        <p:txBody>
          <a:bodyPr wrap="square" rtlCol="0">
            <a:spAutoFit/>
          </a:bodyPr>
          <a:lstStyle/>
          <a:p>
            <a:pPr>
              <a:defRPr/>
            </a:pPr>
            <a:r>
              <a:rPr lang="de-DE" sz="1800" b="1" i="0" u="none" strike="noStrike" cap="none" spc="0">
                <a:solidFill>
                  <a:schemeClr val="tx1"/>
                </a:solidFill>
                <a:latin typeface="Calibri"/>
                <a:ea typeface="Calibri"/>
                <a:cs typeface="Calibri"/>
              </a:rPr>
              <a:t>Termin 3: Storytelling</a:t>
            </a:r>
            <a:endParaRPr lang="de-DE" b="1">
              <a:solidFill>
                <a:srgbClr val="00A79F"/>
              </a:solidFill>
            </a:endParaRPr>
          </a:p>
        </p:txBody>
      </p:sp>
      <p:sp>
        <p:nvSpPr>
          <p:cNvPr id="71074503" name="Pfeil: nach links 26"/>
          <p:cNvSpPr/>
          <p:nvPr/>
        </p:nvSpPr>
        <p:spPr bwMode="auto">
          <a:xfrm flipH="1">
            <a:off x="4636860" y="3347688"/>
            <a:ext cx="1152180" cy="410076"/>
          </a:xfrm>
          <a:prstGeom prst="leftArrow">
            <a:avLst>
              <a:gd name="adj1" fmla="val 100000"/>
              <a:gd name="adj2" fmla="val 5000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chemeClr val="tx1"/>
                </a:solidFill>
              </a:rPr>
              <a:t>Story</a:t>
            </a:r>
            <a:endParaRPr/>
          </a:p>
        </p:txBody>
      </p:sp>
      <p:sp>
        <p:nvSpPr>
          <p:cNvPr id="51947463" name="Ellipse 9"/>
          <p:cNvSpPr/>
          <p:nvPr/>
        </p:nvSpPr>
        <p:spPr bwMode="auto">
          <a:xfrm>
            <a:off x="2477432" y="672402"/>
            <a:ext cx="1529101" cy="574701"/>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chemeClr val="tx1"/>
                </a:solidFill>
              </a:rPr>
              <a:t>CO</a:t>
            </a:r>
            <a:r>
              <a:rPr lang="de-DE" baseline="-25000">
                <a:solidFill>
                  <a:schemeClr val="tx1"/>
                </a:solidFill>
              </a:rPr>
              <a:t>2</a:t>
            </a:r>
            <a:r>
              <a:rPr lang="de-DE">
                <a:solidFill>
                  <a:schemeClr val="tx1"/>
                </a:solidFill>
              </a:rPr>
              <a:t>-Bilanz</a:t>
            </a:r>
            <a:endParaRPr/>
          </a:p>
        </p:txBody>
      </p:sp>
      <p:sp>
        <p:nvSpPr>
          <p:cNvPr id="217923742" name="Ellipse 10"/>
          <p:cNvSpPr/>
          <p:nvPr/>
        </p:nvSpPr>
        <p:spPr bwMode="auto">
          <a:xfrm>
            <a:off x="2477433" y="1341450"/>
            <a:ext cx="1529101" cy="574701"/>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chemeClr val="tx1"/>
                </a:solidFill>
              </a:rPr>
              <a:t>Big Points</a:t>
            </a:r>
            <a:endParaRPr/>
          </a:p>
        </p:txBody>
      </p:sp>
      <p:sp>
        <p:nvSpPr>
          <p:cNvPr id="454526399" name="Ellipse 11"/>
          <p:cNvSpPr/>
          <p:nvPr/>
        </p:nvSpPr>
        <p:spPr bwMode="auto">
          <a:xfrm>
            <a:off x="7054362" y="2979621"/>
            <a:ext cx="1529101" cy="574701"/>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chemeClr val="tx1"/>
                </a:solidFill>
              </a:rPr>
              <a:t>Footprint</a:t>
            </a:r>
            <a:endParaRPr/>
          </a:p>
          <a:p>
            <a:pPr algn="ctr">
              <a:defRPr/>
            </a:pPr>
            <a:r>
              <a:rPr lang="de-DE">
                <a:solidFill>
                  <a:schemeClr val="tx1"/>
                </a:solidFill>
              </a:rPr>
              <a:t>Hürden</a:t>
            </a:r>
            <a:endParaRPr/>
          </a:p>
        </p:txBody>
      </p:sp>
      <p:sp>
        <p:nvSpPr>
          <p:cNvPr id="59596402" name="Ellipse 12"/>
          <p:cNvSpPr/>
          <p:nvPr/>
        </p:nvSpPr>
        <p:spPr bwMode="auto">
          <a:xfrm>
            <a:off x="7054362" y="3630678"/>
            <a:ext cx="1623774" cy="574701"/>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solidFill>
                  <a:schemeClr val="tx1"/>
                </a:solidFill>
              </a:rPr>
              <a:t>Optionen: Handprint</a:t>
            </a:r>
            <a:endParaRPr/>
          </a:p>
        </p:txBody>
      </p:sp>
      <p:pic>
        <p:nvPicPr>
          <p:cNvPr id="1862391631" name="Grafik 13"/>
          <p:cNvPicPr>
            <a:picLocks noChangeAspect="1"/>
          </p:cNvPicPr>
          <p:nvPr/>
        </p:nvPicPr>
        <p:blipFill>
          <a:blip r:embed="rId2"/>
          <a:stretch/>
        </p:blipFill>
        <p:spPr bwMode="auto">
          <a:xfrm rot="20510488">
            <a:off x="8668890" y="2949666"/>
            <a:ext cx="1206864" cy="1144634"/>
          </a:xfrm>
          <a:prstGeom prst="rect">
            <a:avLst/>
          </a:prstGeom>
        </p:spPr>
      </p:pic>
      <p:pic>
        <p:nvPicPr>
          <p:cNvPr id="383247921" name="Grafik 14"/>
          <p:cNvPicPr>
            <a:picLocks noChangeAspect="1"/>
          </p:cNvPicPr>
          <p:nvPr/>
        </p:nvPicPr>
        <p:blipFill>
          <a:blip r:embed="rId3"/>
          <a:srcRect r="50068"/>
          <a:stretch/>
        </p:blipFill>
        <p:spPr bwMode="auto">
          <a:xfrm rot="3599939">
            <a:off x="1559469" y="715848"/>
            <a:ext cx="535691" cy="1272705"/>
          </a:xfrm>
          <a:prstGeom prst="rect">
            <a:avLst/>
          </a:prstGeom>
        </p:spPr>
      </p:pic>
      <p:sp>
        <p:nvSpPr>
          <p:cNvPr id="1070354757" name="Textfeld 15"/>
          <p:cNvSpPr txBox="1"/>
          <p:nvPr/>
        </p:nvSpPr>
        <p:spPr bwMode="auto">
          <a:xfrm>
            <a:off x="4095743" y="904869"/>
            <a:ext cx="1118845" cy="822994"/>
          </a:xfrm>
          <a:prstGeom prst="rect">
            <a:avLst/>
          </a:prstGeom>
          <a:solidFill>
            <a:schemeClr val="bg1">
              <a:lumMod val="75000"/>
            </a:schemeClr>
          </a:solidFill>
          <a:ln>
            <a:solidFill>
              <a:schemeClr val="tx1"/>
            </a:solidFill>
          </a:ln>
        </p:spPr>
        <p:txBody>
          <a:bodyPr wrap="square" rtlCol="0">
            <a:spAutoFit/>
          </a:bodyPr>
          <a:lstStyle/>
          <a:p>
            <a:pPr algn="ctr">
              <a:defRPr/>
            </a:pPr>
            <a:r>
              <a:rPr lang="de-DE" b="1"/>
              <a:t>Footprint</a:t>
            </a:r>
            <a:endParaRPr/>
          </a:p>
          <a:p>
            <a:pPr algn="ctr">
              <a:defRPr/>
            </a:pPr>
            <a:r>
              <a:rPr lang="de-DE" b="1"/>
              <a:t>Challenge</a:t>
            </a:r>
            <a:endParaRPr/>
          </a:p>
          <a:p>
            <a:pPr algn="ctr">
              <a:defRPr/>
            </a:pPr>
            <a:r>
              <a:rPr lang="de-DE" sz="1200"/>
              <a:t>(ca. 30 Tage)</a:t>
            </a:r>
            <a:endParaRPr/>
          </a:p>
        </p:txBody>
      </p:sp>
      <p:sp>
        <p:nvSpPr>
          <p:cNvPr id="1012838121" name="Textfeld 16"/>
          <p:cNvSpPr txBox="1"/>
          <p:nvPr/>
        </p:nvSpPr>
        <p:spPr bwMode="auto">
          <a:xfrm>
            <a:off x="5802611" y="3228824"/>
            <a:ext cx="1152849" cy="640114"/>
          </a:xfrm>
          <a:prstGeom prst="rect">
            <a:avLst/>
          </a:prstGeom>
          <a:solidFill>
            <a:schemeClr val="bg1">
              <a:lumMod val="75000"/>
            </a:schemeClr>
          </a:solidFill>
          <a:ln>
            <a:solidFill>
              <a:schemeClr val="tx1"/>
            </a:solidFill>
          </a:ln>
        </p:spPr>
        <p:txBody>
          <a:bodyPr wrap="square" rtlCol="0">
            <a:spAutoFit/>
          </a:bodyPr>
          <a:lstStyle/>
          <a:p>
            <a:pPr algn="ctr">
              <a:defRPr/>
            </a:pPr>
            <a:r>
              <a:rPr lang="de-DE" b="1"/>
              <a:t>Handprint Challenge</a:t>
            </a:r>
            <a:endParaRPr/>
          </a:p>
        </p:txBody>
      </p:sp>
      <p:sp>
        <p:nvSpPr>
          <p:cNvPr id="1500861386" name="Pfeil: nach unten 18"/>
          <p:cNvSpPr/>
          <p:nvPr/>
        </p:nvSpPr>
        <p:spPr bwMode="auto">
          <a:xfrm>
            <a:off x="4433211" y="1837632"/>
            <a:ext cx="355105" cy="3717623"/>
          </a:xfrm>
          <a:prstGeom prst="downArrow">
            <a:avLst>
              <a:gd name="adj1" fmla="val 50000"/>
              <a:gd name="adj2" fmla="val 5000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777226584" name="Textfeld 21"/>
          <p:cNvSpPr txBox="1"/>
          <p:nvPr/>
        </p:nvSpPr>
        <p:spPr bwMode="auto">
          <a:xfrm>
            <a:off x="3930987" y="5665902"/>
            <a:ext cx="3547971" cy="365794"/>
          </a:xfrm>
          <a:prstGeom prst="rect">
            <a:avLst/>
          </a:prstGeom>
          <a:solidFill>
            <a:schemeClr val="bg1">
              <a:lumMod val="75000"/>
            </a:schemeClr>
          </a:solidFill>
          <a:ln>
            <a:solidFill>
              <a:schemeClr val="tx1"/>
            </a:solidFill>
          </a:ln>
        </p:spPr>
        <p:txBody>
          <a:bodyPr wrap="square" rtlCol="0">
            <a:spAutoFit/>
          </a:bodyPr>
          <a:lstStyle/>
          <a:p>
            <a:pPr algn="ctr">
              <a:defRPr/>
            </a:pPr>
            <a:r>
              <a:rPr lang="de-DE"/>
              <a:t>Neue Praktiken und Perspektive</a:t>
            </a:r>
            <a:endParaRPr/>
          </a:p>
        </p:txBody>
      </p:sp>
      <p:sp>
        <p:nvSpPr>
          <p:cNvPr id="827740406" name="Pfeil: nach unten 22"/>
          <p:cNvSpPr/>
          <p:nvPr/>
        </p:nvSpPr>
        <p:spPr bwMode="auto">
          <a:xfrm>
            <a:off x="6192910" y="3976922"/>
            <a:ext cx="355105" cy="1578333"/>
          </a:xfrm>
          <a:prstGeom prst="downArrow">
            <a:avLst>
              <a:gd name="adj1" fmla="val 50000"/>
              <a:gd name="adj2" fmla="val 5000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075677473" name="Grafik 1"/>
          <p:cNvPicPr>
            <a:picLocks noChangeAspect="1"/>
          </p:cNvPicPr>
          <p:nvPr/>
        </p:nvPicPr>
        <p:blipFill>
          <a:blip r:embed="rId4"/>
          <a:stretch/>
        </p:blipFill>
        <p:spPr bwMode="auto">
          <a:xfrm>
            <a:off x="5763996" y="565299"/>
            <a:ext cx="2123654" cy="1429515"/>
          </a:xfrm>
          <a:prstGeom prst="rect">
            <a:avLst/>
          </a:prstGeom>
        </p:spPr>
      </p:pic>
      <p:pic>
        <p:nvPicPr>
          <p:cNvPr id="698235925" name="Grafik 2"/>
          <p:cNvPicPr>
            <a:picLocks noChangeAspect="1"/>
          </p:cNvPicPr>
          <p:nvPr/>
        </p:nvPicPr>
        <p:blipFill>
          <a:blip r:embed="rId5"/>
          <a:stretch/>
        </p:blipFill>
        <p:spPr bwMode="auto">
          <a:xfrm>
            <a:off x="3380736" y="3197097"/>
            <a:ext cx="734410" cy="947389"/>
          </a:xfrm>
          <a:prstGeom prst="rect">
            <a:avLst/>
          </a:prstGeom>
        </p:spPr>
      </p:pic>
      <p:pic>
        <p:nvPicPr>
          <p:cNvPr id="1035227425" name="Grafik 3"/>
          <p:cNvPicPr>
            <a:picLocks noChangeAspect="1"/>
          </p:cNvPicPr>
          <p:nvPr/>
        </p:nvPicPr>
        <p:blipFill>
          <a:blip r:embed="rId6"/>
          <a:stretch/>
        </p:blipFill>
        <p:spPr bwMode="auto">
          <a:xfrm>
            <a:off x="7621905" y="5445037"/>
            <a:ext cx="898677" cy="882911"/>
          </a:xfrm>
          <a:prstGeom prst="rect">
            <a:avLst/>
          </a:prstGeom>
        </p:spPr>
      </p:pic>
      <p:pic>
        <p:nvPicPr>
          <p:cNvPr id="1835974295" name="Grafik 17"/>
          <p:cNvPicPr>
            <a:picLocks noChangeAspect="1"/>
          </p:cNvPicPr>
          <p:nvPr/>
        </p:nvPicPr>
        <p:blipFill>
          <a:blip r:embed="rId7"/>
          <a:stretch/>
        </p:blipFill>
        <p:spPr bwMode="auto">
          <a:xfrm>
            <a:off x="6278742" y="2192755"/>
            <a:ext cx="813942" cy="1019031"/>
          </a:xfrm>
          <a:prstGeom prst="rect">
            <a:avLst/>
          </a:prstGeom>
        </p:spPr>
      </p:pic>
      <p:pic>
        <p:nvPicPr>
          <p:cNvPr id="673195761" name="Grafik 19"/>
          <p:cNvPicPr>
            <a:picLocks noChangeAspect="1"/>
          </p:cNvPicPr>
          <p:nvPr/>
        </p:nvPicPr>
        <p:blipFill>
          <a:blip r:embed="rId8"/>
          <a:stretch/>
        </p:blipFill>
        <p:spPr bwMode="auto">
          <a:xfrm>
            <a:off x="3025634" y="5261231"/>
            <a:ext cx="656064" cy="109835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75764294" name="Titel 1"/>
          <p:cNvSpPr>
            <a:spLocks noGrp="1"/>
          </p:cNvSpPr>
          <p:nvPr>
            <p:ph type="title"/>
          </p:nvPr>
        </p:nvSpPr>
        <p:spPr bwMode="auto"/>
        <p:txBody>
          <a:bodyPr/>
          <a:lstStyle/>
          <a:p>
            <a:pPr>
              <a:defRPr/>
            </a:pPr>
            <a:r>
              <a:rPr lang="de-DE"/>
              <a:t>Die schiefe Ebene kippt, wenn:</a:t>
            </a:r>
            <a:endParaRPr/>
          </a:p>
        </p:txBody>
      </p:sp>
      <p:sp>
        <p:nvSpPr>
          <p:cNvPr id="1341098555" name="Inhaltsplatzhalter 2"/>
          <p:cNvSpPr>
            <a:spLocks noGrp="1"/>
          </p:cNvSpPr>
          <p:nvPr>
            <p:ph idx="1"/>
          </p:nvPr>
        </p:nvSpPr>
        <p:spPr bwMode="auto">
          <a:xfrm>
            <a:off x="838197" y="1629417"/>
            <a:ext cx="6932169" cy="4547541"/>
          </a:xfrm>
        </p:spPr>
        <p:txBody>
          <a:bodyPr/>
          <a:lstStyle/>
          <a:p>
            <a:pPr>
              <a:defRPr/>
            </a:pPr>
            <a:r>
              <a:rPr lang="de-DE"/>
              <a:t>Kostennachteile beseitigt werden</a:t>
            </a:r>
            <a:endParaRPr/>
          </a:p>
          <a:p>
            <a:pPr>
              <a:defRPr/>
            </a:pPr>
            <a:r>
              <a:rPr lang="de-DE"/>
              <a:t>Finanzielle Anreize geschaffen werden</a:t>
            </a:r>
            <a:endParaRPr/>
          </a:p>
          <a:p>
            <a:pPr>
              <a:defRPr/>
            </a:pPr>
            <a:r>
              <a:rPr lang="de-DE"/>
              <a:t>Fehlendes oder mangelndes Angebot (oder Infrastruktur) verbessert wird</a:t>
            </a:r>
            <a:endParaRPr/>
          </a:p>
          <a:p>
            <a:pPr>
              <a:defRPr/>
            </a:pPr>
            <a:r>
              <a:rPr lang="de-DE"/>
              <a:t>Regeln und Organisationsformen angepasst werden</a:t>
            </a:r>
            <a:endParaRPr/>
          </a:p>
          <a:p>
            <a:pPr>
              <a:defRPr/>
            </a:pPr>
            <a:r>
              <a:rPr lang="de-DE"/>
              <a:t>…</a:t>
            </a:r>
            <a:endParaRPr/>
          </a:p>
          <a:p>
            <a:pPr>
              <a:defRPr/>
            </a:pPr>
            <a:endParaRPr lang="de-DE"/>
          </a:p>
          <a:p>
            <a:pPr>
              <a:defRPr/>
            </a:pPr>
            <a:endParaRPr lang="de-DE"/>
          </a:p>
          <a:p>
            <a:pPr>
              <a:defRPr/>
            </a:pPr>
            <a:endParaRPr lang="de-DE"/>
          </a:p>
          <a:p>
            <a:pPr marL="0" indent="0">
              <a:buNone/>
              <a:defRPr/>
            </a:pPr>
            <a:endParaRPr lang="de-DE"/>
          </a:p>
          <a:p>
            <a:pPr>
              <a:defRPr/>
            </a:pPr>
            <a:endParaRPr lang="de-DE"/>
          </a:p>
        </p:txBody>
      </p:sp>
      <p:pic>
        <p:nvPicPr>
          <p:cNvPr id="1045618611" name="Grafik 9"/>
          <p:cNvPicPr>
            <a:picLocks noChangeAspect="1"/>
          </p:cNvPicPr>
          <p:nvPr/>
        </p:nvPicPr>
        <p:blipFill>
          <a:blip r:embed="rId2"/>
          <a:srcRect r="56111"/>
          <a:stretch/>
        </p:blipFill>
        <p:spPr bwMode="auto">
          <a:xfrm>
            <a:off x="8316621" y="1204632"/>
            <a:ext cx="3646096" cy="5559985"/>
          </a:xfrm>
          <a:prstGeom prst="rect">
            <a:avLst/>
          </a:prstGeom>
        </p:spPr>
      </p:pic>
      <p:sp>
        <p:nvSpPr>
          <p:cNvPr id="1702886551" name="Inhaltsplatzhalter 2"/>
          <p:cNvSpPr>
            <a:spLocks/>
          </p:cNvSpPr>
          <p:nvPr/>
        </p:nvSpPr>
        <p:spPr bwMode="auto">
          <a:xfrm rot="-5399942">
            <a:off x="8694265" y="3496186"/>
            <a:ext cx="6297204" cy="239657"/>
          </a:xfrm>
          <a:prstGeom prst="rect">
            <a:avLst/>
          </a:prstGeom>
          <a:noFill/>
          <a:ln>
            <a:noFill/>
          </a:ln>
        </p:spPr>
        <p:txBody>
          <a:bodyPr wrap="square" lIns="87224" tIns="43610" rIns="87224" bIns="43610" anchor="b">
            <a:spAutoFit/>
          </a:bodyPr>
          <a:lstStyle>
            <a:lvl1pPr defTabSz="873123">
              <a:spcBef>
                <a:spcPts val="0"/>
              </a:spcBef>
              <a:buFont typeface="Arial Narrow"/>
              <a:buChar char="»"/>
              <a:defRPr sz="1600">
                <a:solidFill>
                  <a:srgbClr val="333333"/>
                </a:solidFill>
                <a:latin typeface="Arial"/>
              </a:defRPr>
            </a:lvl1pPr>
            <a:lvl2pPr marL="436563" indent="-285750" defTabSz="873123">
              <a:spcBef>
                <a:spcPts val="0"/>
              </a:spcBef>
              <a:buFont typeface="Symbol"/>
              <a:buChar char="-"/>
              <a:defRPr sz="1400">
                <a:solidFill>
                  <a:srgbClr val="333333"/>
                </a:solidFill>
                <a:latin typeface="Arial"/>
              </a:defRPr>
            </a:lvl2pPr>
            <a:lvl3pPr marL="873123" indent="-228600" defTabSz="873123">
              <a:spcBef>
                <a:spcPts val="0"/>
              </a:spcBef>
              <a:buFont typeface="Symbol"/>
              <a:buChar char="-"/>
              <a:defRPr sz="1400">
                <a:solidFill>
                  <a:srgbClr val="333333"/>
                </a:solidFill>
                <a:latin typeface="Arial"/>
              </a:defRPr>
            </a:lvl3pPr>
            <a:lvl4pPr marL="1309686" indent="-228600" defTabSz="873123">
              <a:spcBef>
                <a:spcPts val="0"/>
              </a:spcBef>
              <a:buFont typeface="Symbol"/>
              <a:buChar char="-"/>
              <a:defRPr sz="1400">
                <a:solidFill>
                  <a:srgbClr val="333333"/>
                </a:solidFill>
                <a:latin typeface="Arial"/>
              </a:defRPr>
            </a:lvl4pPr>
            <a:lvl5pPr marL="1744661" indent="-228600" defTabSz="873123">
              <a:spcBef>
                <a:spcPts val="0"/>
              </a:spcBef>
              <a:buFont typeface="Symbol"/>
              <a:buChar char="-"/>
              <a:defRPr sz="1400">
                <a:solidFill>
                  <a:srgbClr val="333333"/>
                </a:solidFill>
                <a:latin typeface="Arial"/>
              </a:defRPr>
            </a:lvl5pPr>
            <a:lvl6pPr marL="2201861" indent="-228600" defTabSz="873123">
              <a:spcBef>
                <a:spcPts val="0"/>
              </a:spcBef>
              <a:spcAft>
                <a:spcPts val="0"/>
              </a:spcAft>
              <a:buFont typeface="Symbol"/>
              <a:buChar char="-"/>
              <a:defRPr sz="1400">
                <a:solidFill>
                  <a:srgbClr val="333333"/>
                </a:solidFill>
                <a:latin typeface="Arial"/>
              </a:defRPr>
            </a:lvl6pPr>
            <a:lvl7pPr marL="2659061" indent="-228600" defTabSz="873123">
              <a:spcBef>
                <a:spcPts val="0"/>
              </a:spcBef>
              <a:spcAft>
                <a:spcPts val="0"/>
              </a:spcAft>
              <a:buFont typeface="Symbol"/>
              <a:buChar char="-"/>
              <a:defRPr sz="1400">
                <a:solidFill>
                  <a:srgbClr val="333333"/>
                </a:solidFill>
                <a:latin typeface="Arial"/>
              </a:defRPr>
            </a:lvl7pPr>
            <a:lvl8pPr marL="3116260" indent="-228600" defTabSz="873123">
              <a:spcBef>
                <a:spcPts val="0"/>
              </a:spcBef>
              <a:spcAft>
                <a:spcPts val="0"/>
              </a:spcAft>
              <a:buFont typeface="Symbol"/>
              <a:buChar char="-"/>
              <a:defRPr sz="1400">
                <a:solidFill>
                  <a:srgbClr val="333333"/>
                </a:solidFill>
                <a:latin typeface="Arial"/>
              </a:defRPr>
            </a:lvl8pPr>
            <a:lvl9pPr marL="3573461" indent="-228600" defTabSz="873123">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pixaby, English - aatlas</a:t>
            </a:r>
            <a:endParaRPr lang="it-IT" sz="1000" i="1">
              <a:solidFill>
                <a:schemeClr val="bg1"/>
              </a:solidFil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42578653" name="Titel 1"/>
          <p:cNvSpPr>
            <a:spLocks noGrp="1"/>
          </p:cNvSpPr>
          <p:nvPr>
            <p:ph type="title"/>
          </p:nvPr>
        </p:nvSpPr>
        <p:spPr bwMode="auto">
          <a:xfrm>
            <a:off x="831849" y="2484653"/>
            <a:ext cx="10515600" cy="2852736"/>
          </a:xfrm>
        </p:spPr>
        <p:txBody>
          <a:bodyPr/>
          <a:lstStyle/>
          <a:p>
            <a:pPr>
              <a:defRPr/>
            </a:pPr>
            <a:r>
              <a:rPr lang="de-DE"/>
              <a:t>Handprint?</a:t>
            </a:r>
            <a:br>
              <a:rPr lang="de-DE"/>
            </a:br>
            <a:r>
              <a:rPr lang="de-DE">
                <a:solidFill>
                  <a:srgbClr val="00A79F"/>
                </a:solidFill>
              </a:rPr>
              <a:t>Was andere bereits getan haben:</a:t>
            </a:r>
            <a:endParaRPr/>
          </a:p>
        </p:txBody>
      </p:sp>
      <p:sp>
        <p:nvSpPr>
          <p:cNvPr id="924133577" name="Foliennummernplatzhalter 2"/>
          <p:cNvSpPr>
            <a:spLocks noGrp="1"/>
          </p:cNvSpPr>
          <p:nvPr>
            <p:ph type="sldNum" sz="quarter" idx="12"/>
          </p:nvPr>
        </p:nvSpPr>
        <p:spPr bwMode="auto"/>
        <p:txBody>
          <a:bodyPr/>
          <a:lstStyle/>
          <a:p>
            <a:pPr>
              <a:defRPr/>
            </a:pPr>
            <a:fld id="{60EE84DA-42D4-86B9-008B-593608BC5EE3}" type="slidenum">
              <a:rPr lang="de-DE"/>
              <a:t>32</a:t>
            </a:fld>
            <a:endParaRPr lang="de-DE"/>
          </a:p>
        </p:txBody>
      </p:sp>
      <p:pic>
        <p:nvPicPr>
          <p:cNvPr id="1603201405" name="Grafik 3"/>
          <p:cNvPicPr>
            <a:picLocks noChangeAspect="1"/>
          </p:cNvPicPr>
          <p:nvPr/>
        </p:nvPicPr>
        <p:blipFill>
          <a:blip r:embed="rId2"/>
          <a:stretch/>
        </p:blipFill>
        <p:spPr bwMode="auto">
          <a:xfrm rot="20173454">
            <a:off x="395837" y="268845"/>
            <a:ext cx="1866636" cy="177008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56534128" name="Grafik 1156534127"/>
          <p:cNvPicPr>
            <a:picLocks noChangeAspect="1"/>
          </p:cNvPicPr>
          <p:nvPr/>
        </p:nvPicPr>
        <p:blipFill>
          <a:blip r:embed="rId2"/>
          <a:srcRect l="7" t="6814" r="-7" b="9584"/>
          <a:stretch/>
        </p:blipFill>
        <p:spPr bwMode="auto">
          <a:xfrm>
            <a:off x="954" y="-9719"/>
            <a:ext cx="12196885" cy="6064897"/>
          </a:xfrm>
          <a:prstGeom prst="rect">
            <a:avLst/>
          </a:prstGeom>
        </p:spPr>
      </p:pic>
      <p:sp>
        <p:nvSpPr>
          <p:cNvPr id="2045839243" name="Inhaltsplatzhalter 2"/>
          <p:cNvSpPr>
            <a:spLocks noGrp="1"/>
          </p:cNvSpPr>
          <p:nvPr>
            <p:ph idx="1"/>
          </p:nvPr>
        </p:nvSpPr>
        <p:spPr bwMode="auto">
          <a:xfrm>
            <a:off x="699714" y="5947575"/>
            <a:ext cx="10654083" cy="773897"/>
          </a:xfrm>
        </p:spPr>
        <p:txBody>
          <a:bodyPr vertOverflow="overflow" horzOverflow="clip" vert="horz" wrap="square" lIns="91440" tIns="45720" rIns="91440" bIns="45720" numCol="1" spcCol="0" rtlCol="0" fromWordArt="0" anchor="b" anchorCtr="0" forceAA="0" compatLnSpc="0">
            <a:normAutofit/>
          </a:bodyPr>
          <a:lstStyle/>
          <a:p>
            <a:pPr marL="0" indent="0" algn="ctr">
              <a:buNone/>
              <a:defRPr/>
            </a:pPr>
            <a:r>
              <a:rPr lang="de-DE"/>
              <a:t>Schule beschließt, dass Abschlussfahrten nicht mehr mit Flugreisen durchgeführt werden.</a:t>
            </a:r>
            <a:endParaRPr/>
          </a:p>
        </p:txBody>
      </p:sp>
      <p:sp>
        <p:nvSpPr>
          <p:cNvPr id="874303032" name="Inhaltsplatzhalter 2"/>
          <p:cNvSpPr txBox="1"/>
          <p:nvPr/>
        </p:nvSpPr>
        <p:spPr bwMode="auto">
          <a:xfrm rot="-5399976">
            <a:off x="8743847" y="2582668"/>
            <a:ext cx="6666485" cy="239656"/>
          </a:xfrm>
          <a:prstGeom prst="rect">
            <a:avLst/>
          </a:prstGeom>
          <a:noFill/>
          <a:ln>
            <a:noFill/>
          </a:ln>
          <a:effectLst/>
        </p:spPr>
        <p:txBody>
          <a:bodyPr wrap="square" lIns="87224" tIns="43610" rIns="87224" bIns="43610" anchor="b">
            <a:no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 pixaby, </a:t>
            </a:r>
            <a:r>
              <a:rPr lang="it-IT" sz="1000" i="1">
                <a:solidFill>
                  <a:schemeClr val="bg1"/>
                </a:solidFill>
                <a:cs typeface="Arial"/>
              </a:rPr>
              <a:t>Free.Photos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09470649" name="Grafik 509470648"/>
          <p:cNvPicPr>
            <a:picLocks noChangeAspect="1"/>
          </p:cNvPicPr>
          <p:nvPr/>
        </p:nvPicPr>
        <p:blipFill>
          <a:blip r:embed="rId2"/>
          <a:srcRect l="12965" t="15957" r="12617" b="26682"/>
          <a:stretch/>
        </p:blipFill>
        <p:spPr bwMode="auto">
          <a:xfrm>
            <a:off x="954" y="-19438"/>
            <a:ext cx="12186396" cy="5870509"/>
          </a:xfrm>
          <a:prstGeom prst="rect">
            <a:avLst/>
          </a:prstGeom>
        </p:spPr>
      </p:pic>
      <p:sp>
        <p:nvSpPr>
          <p:cNvPr id="2131241765" name="Foliennummernplatzhalter 3"/>
          <p:cNvSpPr>
            <a:spLocks noGrp="1"/>
          </p:cNvSpPr>
          <p:nvPr>
            <p:ph type="sldNum" sz="quarter" idx="12"/>
          </p:nvPr>
        </p:nvSpPr>
        <p:spPr bwMode="auto"/>
        <p:txBody>
          <a:bodyPr/>
          <a:lstStyle/>
          <a:p>
            <a:pPr>
              <a:defRPr/>
            </a:pPr>
            <a:fld id="{F0DDFD8A-F9D7-33DA-3BCE-11E67B77024F}" type="slidenum">
              <a:rPr lang="de-DE"/>
              <a:t>34</a:t>
            </a:fld>
            <a:endParaRPr lang="de-DE"/>
          </a:p>
        </p:txBody>
      </p:sp>
      <p:sp>
        <p:nvSpPr>
          <p:cNvPr id="1386099943" name="Inhaltsplatzhalter 2"/>
          <p:cNvSpPr txBox="1"/>
          <p:nvPr/>
        </p:nvSpPr>
        <p:spPr bwMode="auto">
          <a:xfrm>
            <a:off x="699714" y="5947575"/>
            <a:ext cx="10654083" cy="773897"/>
          </a:xfrm>
          <a:prstGeom prst="rect">
            <a:avLst/>
          </a:prstGeom>
        </p:spPr>
        <p:txBody>
          <a:bodyPr vert="horz" lIns="91440" tIns="45720" rIns="91440" bIns="45720" rtlCol="0">
            <a:normAutofit/>
          </a:bodyPr>
          <a:lstStyle>
            <a:lvl1pPr marL="228600" indent="-228600" algn="l" defTabSz="914400">
              <a:lnSpc>
                <a:spcPct val="100000"/>
              </a:lnSpc>
              <a:spcBef>
                <a:spcPts val="999"/>
              </a:spcBef>
              <a:buFont typeface="Symbol"/>
              <a:buChar char="-"/>
              <a:defRPr sz="1600">
                <a:solidFill>
                  <a:schemeClr val="tx1"/>
                </a:solidFill>
                <a:latin typeface="+mn-lt"/>
                <a:ea typeface="+mn-ea"/>
                <a:cs typeface="Arial"/>
              </a:defRPr>
            </a:lvl1pPr>
            <a:lvl2pPr marL="685800" indent="-228600" algn="l" defTabSz="914400">
              <a:lnSpc>
                <a:spcPct val="100000"/>
              </a:lnSpc>
              <a:spcBef>
                <a:spcPts val="499"/>
              </a:spcBef>
              <a:buFont typeface="Symbol"/>
              <a:buChar char="-"/>
              <a:defRPr sz="1600">
                <a:solidFill>
                  <a:schemeClr val="tx1"/>
                </a:solidFill>
                <a:latin typeface="+mn-lt"/>
                <a:ea typeface="+mn-ea"/>
                <a:cs typeface="Arial"/>
              </a:defRPr>
            </a:lvl2pPr>
            <a:lvl3pPr marL="1143000" indent="-228600" algn="l" defTabSz="914400">
              <a:lnSpc>
                <a:spcPct val="100000"/>
              </a:lnSpc>
              <a:spcBef>
                <a:spcPts val="499"/>
              </a:spcBef>
              <a:buFont typeface="Symbol"/>
              <a:buChar char="-"/>
              <a:defRPr sz="1600">
                <a:solidFill>
                  <a:schemeClr val="tx1"/>
                </a:solidFill>
                <a:latin typeface="+mn-lt"/>
                <a:ea typeface="+mn-ea"/>
                <a:cs typeface="Arial"/>
              </a:defRPr>
            </a:lvl3pPr>
            <a:lvl4pPr marL="1600200" indent="-228600" algn="l" defTabSz="914400">
              <a:lnSpc>
                <a:spcPct val="100000"/>
              </a:lnSpc>
              <a:spcBef>
                <a:spcPts val="499"/>
              </a:spcBef>
              <a:buFont typeface="Symbol"/>
              <a:buChar char="-"/>
              <a:defRPr sz="1600">
                <a:solidFill>
                  <a:schemeClr val="tx1"/>
                </a:solidFill>
                <a:latin typeface="+mn-lt"/>
                <a:ea typeface="+mn-ea"/>
                <a:cs typeface="Arial"/>
              </a:defRPr>
            </a:lvl4pPr>
            <a:lvl5pPr marL="2057400" indent="-228600" algn="l" defTabSz="914400">
              <a:lnSpc>
                <a:spcPct val="100000"/>
              </a:lnSpc>
              <a:spcBef>
                <a:spcPts val="499"/>
              </a:spcBef>
              <a:buFont typeface="Symbol"/>
              <a:buChar char="-"/>
              <a:defRPr sz="1600">
                <a:solidFill>
                  <a:schemeClr val="tx1"/>
                </a:solidFill>
                <a:latin typeface="+mn-lt"/>
                <a:ea typeface="+mn-ea"/>
                <a:cs typeface="Arial"/>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buFont typeface="Symbol"/>
              <a:buNone/>
              <a:defRPr/>
            </a:pPr>
            <a:endParaRPr lang="de-DE"/>
          </a:p>
        </p:txBody>
      </p:sp>
      <p:sp>
        <p:nvSpPr>
          <p:cNvPr id="1841688708" name="Textfeld 8"/>
          <p:cNvSpPr txBox="1"/>
          <p:nvPr/>
        </p:nvSpPr>
        <p:spPr bwMode="auto">
          <a:xfrm>
            <a:off x="1168922" y="6014300"/>
            <a:ext cx="9162853" cy="369331"/>
          </a:xfrm>
          <a:prstGeom prst="rect">
            <a:avLst/>
          </a:prstGeom>
          <a:noFill/>
        </p:spPr>
        <p:txBody>
          <a:bodyPr wrap="square" rtlCol="0">
            <a:spAutoFit/>
          </a:bodyPr>
          <a:lstStyle/>
          <a:p>
            <a:pPr algn="ctr">
              <a:defRPr/>
            </a:pPr>
            <a:r>
              <a:rPr lang="de-DE"/>
              <a:t>Briefe an politische Entscheidungsträger*innen schreiben.</a:t>
            </a:r>
            <a:endParaRPr/>
          </a:p>
        </p:txBody>
      </p:sp>
      <p:sp>
        <p:nvSpPr>
          <p:cNvPr id="405972068" name=" 405972067"/>
          <p:cNvSpPr/>
          <p:nvPr/>
        </p:nvSpPr>
        <p:spPr bwMode="auto">
          <a:xfrm>
            <a:off x="5968559" y="3291840"/>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sp>
        <p:nvSpPr>
          <p:cNvPr id="933208270" name="Inhaltsplatzhalter 2"/>
          <p:cNvSpPr txBox="1"/>
          <p:nvPr/>
        </p:nvSpPr>
        <p:spPr bwMode="auto">
          <a:xfrm rot="-5399942">
            <a:off x="10587246" y="4241423"/>
            <a:ext cx="2979634" cy="239656"/>
          </a:xfrm>
          <a:prstGeom prst="rect">
            <a:avLst/>
          </a:prstGeom>
          <a:noFill/>
          <a:ln>
            <a:noFill/>
          </a:ln>
          <a:effectLst/>
        </p:spPr>
        <p:txBody>
          <a:bodyPr wrap="square" lIns="87223" tIns="43609" rIns="87223" bIns="43609" anchor="b">
            <a:noAutofit/>
          </a:bodyPr>
          <a:lstStyle>
            <a:lvl1pPr defTabSz="873123">
              <a:spcBef>
                <a:spcPts val="0"/>
              </a:spcBef>
              <a:buFont typeface="Arial Narrow"/>
              <a:buChar char="»"/>
              <a:defRPr sz="1600">
                <a:solidFill>
                  <a:srgbClr val="333333"/>
                </a:solidFill>
                <a:latin typeface="Arial"/>
              </a:defRPr>
            </a:lvl1pPr>
            <a:lvl2pPr marL="436563" indent="-285750" defTabSz="873123">
              <a:spcBef>
                <a:spcPts val="0"/>
              </a:spcBef>
              <a:buFont typeface="Symbol"/>
              <a:buChar char="-"/>
              <a:defRPr sz="1400">
                <a:solidFill>
                  <a:srgbClr val="333333"/>
                </a:solidFill>
                <a:latin typeface="Arial"/>
              </a:defRPr>
            </a:lvl2pPr>
            <a:lvl3pPr marL="873123" indent="-228600" defTabSz="873123">
              <a:spcBef>
                <a:spcPts val="0"/>
              </a:spcBef>
              <a:buFont typeface="Symbol"/>
              <a:buChar char="-"/>
              <a:defRPr sz="1400">
                <a:solidFill>
                  <a:srgbClr val="333333"/>
                </a:solidFill>
                <a:latin typeface="Arial"/>
              </a:defRPr>
            </a:lvl3pPr>
            <a:lvl4pPr marL="1309686" indent="-228600" defTabSz="873123">
              <a:spcBef>
                <a:spcPts val="0"/>
              </a:spcBef>
              <a:buFont typeface="Symbol"/>
              <a:buChar char="-"/>
              <a:defRPr sz="1400">
                <a:solidFill>
                  <a:srgbClr val="333333"/>
                </a:solidFill>
                <a:latin typeface="Arial"/>
              </a:defRPr>
            </a:lvl4pPr>
            <a:lvl5pPr marL="1744661" indent="-228600" defTabSz="873123">
              <a:spcBef>
                <a:spcPts val="0"/>
              </a:spcBef>
              <a:buFont typeface="Symbol"/>
              <a:buChar char="-"/>
              <a:defRPr sz="1400">
                <a:solidFill>
                  <a:srgbClr val="333333"/>
                </a:solidFill>
                <a:latin typeface="Arial"/>
              </a:defRPr>
            </a:lvl5pPr>
            <a:lvl6pPr marL="2201861" indent="-228600" defTabSz="873123">
              <a:spcBef>
                <a:spcPts val="0"/>
              </a:spcBef>
              <a:spcAft>
                <a:spcPts val="0"/>
              </a:spcAft>
              <a:buFont typeface="Symbol"/>
              <a:buChar char="-"/>
              <a:defRPr sz="1400">
                <a:solidFill>
                  <a:srgbClr val="333333"/>
                </a:solidFill>
                <a:latin typeface="Arial"/>
              </a:defRPr>
            </a:lvl6pPr>
            <a:lvl7pPr marL="2659061" indent="-228600" defTabSz="873123">
              <a:spcBef>
                <a:spcPts val="0"/>
              </a:spcBef>
              <a:spcAft>
                <a:spcPts val="0"/>
              </a:spcAft>
              <a:buFont typeface="Symbol"/>
              <a:buChar char="-"/>
              <a:defRPr sz="1400">
                <a:solidFill>
                  <a:srgbClr val="333333"/>
                </a:solidFill>
                <a:latin typeface="Arial"/>
              </a:defRPr>
            </a:lvl7pPr>
            <a:lvl8pPr marL="3116260" indent="-228600" defTabSz="873123">
              <a:spcBef>
                <a:spcPts val="0"/>
              </a:spcBef>
              <a:spcAft>
                <a:spcPts val="0"/>
              </a:spcAft>
              <a:buFont typeface="Symbol"/>
              <a:buChar char="-"/>
              <a:defRPr sz="1400">
                <a:solidFill>
                  <a:srgbClr val="333333"/>
                </a:solidFill>
                <a:latin typeface="Arial"/>
              </a:defRPr>
            </a:lvl8pPr>
            <a:lvl9pPr marL="3573461" indent="-228600" defTabSz="873123">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 pixaby, </a:t>
            </a:r>
            <a:r>
              <a:rPr lang="it-IT" sz="1000" i="1">
                <a:solidFill>
                  <a:schemeClr val="bg1"/>
                </a:solidFill>
                <a:cs typeface="Arial"/>
              </a:rPr>
              <a:t>ds_30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11611927" name="Inhaltsplatzhalter 2"/>
          <p:cNvSpPr>
            <a:spLocks noGrp="1"/>
          </p:cNvSpPr>
          <p:nvPr>
            <p:ph idx="1"/>
          </p:nvPr>
        </p:nvSpPr>
        <p:spPr bwMode="auto">
          <a:xfrm>
            <a:off x="699714" y="5947575"/>
            <a:ext cx="10654083" cy="773897"/>
          </a:xfrm>
        </p:spPr>
        <p:txBody>
          <a:bodyPr>
            <a:normAutofit/>
          </a:bodyPr>
          <a:lstStyle/>
          <a:p>
            <a:pPr marL="0" indent="0" algn="ctr">
              <a:buNone/>
              <a:defRPr/>
            </a:pPr>
            <a:r>
              <a:rPr lang="de-DE"/>
              <a:t>Hochschule beschließt, dass Emissionen aus Flugreisen (Dienstreisen oder auch Incomings und Outgoings) kompensiert werden</a:t>
            </a:r>
            <a:endParaRPr/>
          </a:p>
        </p:txBody>
      </p:sp>
      <p:pic>
        <p:nvPicPr>
          <p:cNvPr id="107624087" name="Grafik 4"/>
          <p:cNvPicPr>
            <a:picLocks noChangeAspect="1"/>
          </p:cNvPicPr>
          <p:nvPr/>
        </p:nvPicPr>
        <p:blipFill>
          <a:blip r:embed="rId2"/>
          <a:stretch/>
        </p:blipFill>
        <p:spPr bwMode="auto">
          <a:xfrm>
            <a:off x="3222929" y="0"/>
            <a:ext cx="5602356" cy="5602356"/>
          </a:xfrm>
          <a:prstGeom prst="rect">
            <a:avLst/>
          </a:prstGeom>
        </p:spPr>
      </p:pic>
      <p:sp>
        <p:nvSpPr>
          <p:cNvPr id="445881277" name="Inhaltsplatzhalter 2"/>
          <p:cNvSpPr txBox="1"/>
          <p:nvPr/>
        </p:nvSpPr>
        <p:spPr bwMode="auto">
          <a:xfrm rot="-5399976">
            <a:off x="4885449" y="1737310"/>
            <a:ext cx="7488129" cy="241963"/>
          </a:xfrm>
          <a:prstGeom prst="rect">
            <a:avLst/>
          </a:prstGeom>
          <a:noFill/>
          <a:ln>
            <a:noFill/>
          </a:ln>
          <a:effectLst/>
        </p:spPr>
        <p:txBody>
          <a:bodyPr wrap="square" lIns="87225" tIns="43611" rIns="87225" bIns="43611" anchor="b">
            <a:sp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pixaby, English – UofG_EMG</a:t>
            </a:r>
            <a:endParaRPr lang="it-IT" sz="1000" i="1">
              <a:solidFill>
                <a:schemeClr val="bg1"/>
              </a:solidFil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287702060" name="Grafik 4"/>
          <p:cNvPicPr>
            <a:picLocks noChangeAspect="1"/>
          </p:cNvPicPr>
          <p:nvPr/>
        </p:nvPicPr>
        <p:blipFill>
          <a:blip r:embed="rId2"/>
          <a:stretch/>
        </p:blipFill>
        <p:spPr bwMode="auto">
          <a:xfrm>
            <a:off x="39655" y="-373710"/>
            <a:ext cx="12191999" cy="6095999"/>
          </a:xfrm>
          <a:prstGeom prst="rect">
            <a:avLst/>
          </a:prstGeom>
        </p:spPr>
      </p:pic>
      <p:sp>
        <p:nvSpPr>
          <p:cNvPr id="1485642881" name="Inhaltsplatzhalter 2"/>
          <p:cNvSpPr>
            <a:spLocks noGrp="1"/>
          </p:cNvSpPr>
          <p:nvPr>
            <p:ph idx="1"/>
          </p:nvPr>
        </p:nvSpPr>
        <p:spPr bwMode="auto">
          <a:xfrm>
            <a:off x="402865" y="5901856"/>
            <a:ext cx="11465581" cy="773897"/>
          </a:xfrm>
        </p:spPr>
        <p:txBody>
          <a:bodyPr>
            <a:normAutofit/>
          </a:bodyPr>
          <a:lstStyle/>
          <a:p>
            <a:pPr marL="0" indent="0" algn="ctr">
              <a:buNone/>
              <a:defRPr/>
            </a:pPr>
            <a:r>
              <a:rPr lang="de-DE"/>
              <a:t>Die Mensa bietet regionale, saisonale und tierproduktarme Mahlzeiten an – und am besten günstiger als die weniger nachhaltigen.</a:t>
            </a:r>
            <a:endParaRPr/>
          </a:p>
        </p:txBody>
      </p:sp>
      <p:sp>
        <p:nvSpPr>
          <p:cNvPr id="1863706060" name="Inhaltsplatzhalter 2"/>
          <p:cNvSpPr txBox="1"/>
          <p:nvPr/>
        </p:nvSpPr>
        <p:spPr bwMode="auto">
          <a:xfrm rot="-5399976">
            <a:off x="8285690" y="1857242"/>
            <a:ext cx="7488129" cy="241963"/>
          </a:xfrm>
          <a:prstGeom prst="rect">
            <a:avLst/>
          </a:prstGeom>
          <a:noFill/>
          <a:ln>
            <a:noFill/>
          </a:ln>
          <a:effectLst/>
        </p:spPr>
        <p:txBody>
          <a:bodyPr wrap="square" lIns="87225" tIns="43611" rIns="87225" bIns="43611" anchor="b">
            <a:sp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pixaby, Hans Braxmeier</a:t>
            </a:r>
            <a:endParaRPr lang="it-IT" sz="1000" i="1">
              <a:solidFill>
                <a:schemeClr val="bg1"/>
              </a:solidFil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05530145" name="Grafik 805530144"/>
          <p:cNvPicPr>
            <a:picLocks noChangeAspect="1"/>
          </p:cNvPicPr>
          <p:nvPr/>
        </p:nvPicPr>
        <p:blipFill>
          <a:blip r:embed="rId2"/>
          <a:srcRect t="33183" b="3272"/>
          <a:stretch/>
        </p:blipFill>
        <p:spPr bwMode="auto">
          <a:xfrm>
            <a:off x="-8724" y="19438"/>
            <a:ext cx="12216096" cy="5821913"/>
          </a:xfrm>
          <a:prstGeom prst="rect">
            <a:avLst/>
          </a:prstGeom>
        </p:spPr>
      </p:pic>
      <p:sp>
        <p:nvSpPr>
          <p:cNvPr id="1796423938" name="Foliennummernplatzhalter 3"/>
          <p:cNvSpPr>
            <a:spLocks noGrp="1"/>
          </p:cNvSpPr>
          <p:nvPr>
            <p:ph type="sldNum" sz="quarter" idx="12"/>
          </p:nvPr>
        </p:nvSpPr>
        <p:spPr bwMode="auto"/>
        <p:txBody>
          <a:bodyPr/>
          <a:lstStyle/>
          <a:p>
            <a:pPr>
              <a:defRPr/>
            </a:pPr>
            <a:fld id="{E782FF04-2D59-BACD-ED54-63A5E8580365}" type="slidenum">
              <a:rPr lang="de-DE"/>
              <a:t>37</a:t>
            </a:fld>
            <a:endParaRPr lang="de-DE"/>
          </a:p>
        </p:txBody>
      </p:sp>
      <p:sp>
        <p:nvSpPr>
          <p:cNvPr id="1786952560" name=" 1786952559"/>
          <p:cNvSpPr/>
          <p:nvPr/>
        </p:nvSpPr>
        <p:spPr bwMode="auto">
          <a:xfrm>
            <a:off x="5968559" y="2468492"/>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sp>
        <p:nvSpPr>
          <p:cNvPr id="1084178450" name="Inhaltsplatzhalter 2"/>
          <p:cNvSpPr txBox="1"/>
          <p:nvPr/>
        </p:nvSpPr>
        <p:spPr bwMode="auto">
          <a:xfrm rot="-5399942">
            <a:off x="8600742" y="2308384"/>
            <a:ext cx="6858141" cy="227230"/>
          </a:xfrm>
          <a:prstGeom prst="rect">
            <a:avLst/>
          </a:prstGeom>
          <a:noFill/>
          <a:ln>
            <a:noFill/>
          </a:ln>
          <a:effectLst/>
        </p:spPr>
        <p:txBody>
          <a:bodyPr wrap="square" lIns="87223" tIns="43609" rIns="87223" bIns="43609" anchor="b">
            <a:noAutofit/>
          </a:bodyPr>
          <a:lstStyle>
            <a:lvl1pPr defTabSz="873123">
              <a:spcBef>
                <a:spcPts val="0"/>
              </a:spcBef>
              <a:buFont typeface="Arial Narrow"/>
              <a:buChar char="»"/>
              <a:defRPr sz="1600">
                <a:solidFill>
                  <a:srgbClr val="333333"/>
                </a:solidFill>
                <a:latin typeface="Arial"/>
              </a:defRPr>
            </a:lvl1pPr>
            <a:lvl2pPr marL="436563" indent="-285750" defTabSz="873123">
              <a:spcBef>
                <a:spcPts val="0"/>
              </a:spcBef>
              <a:buFont typeface="Symbol"/>
              <a:buChar char="-"/>
              <a:defRPr sz="1400">
                <a:solidFill>
                  <a:srgbClr val="333333"/>
                </a:solidFill>
                <a:latin typeface="Arial"/>
              </a:defRPr>
            </a:lvl2pPr>
            <a:lvl3pPr marL="873123" indent="-228600" defTabSz="873123">
              <a:spcBef>
                <a:spcPts val="0"/>
              </a:spcBef>
              <a:buFont typeface="Symbol"/>
              <a:buChar char="-"/>
              <a:defRPr sz="1400">
                <a:solidFill>
                  <a:srgbClr val="333333"/>
                </a:solidFill>
                <a:latin typeface="Arial"/>
              </a:defRPr>
            </a:lvl3pPr>
            <a:lvl4pPr marL="1309686" indent="-228600" defTabSz="873123">
              <a:spcBef>
                <a:spcPts val="0"/>
              </a:spcBef>
              <a:buFont typeface="Symbol"/>
              <a:buChar char="-"/>
              <a:defRPr sz="1400">
                <a:solidFill>
                  <a:srgbClr val="333333"/>
                </a:solidFill>
                <a:latin typeface="Arial"/>
              </a:defRPr>
            </a:lvl4pPr>
            <a:lvl5pPr marL="1744661" indent="-228600" defTabSz="873123">
              <a:spcBef>
                <a:spcPts val="0"/>
              </a:spcBef>
              <a:buFont typeface="Symbol"/>
              <a:buChar char="-"/>
              <a:defRPr sz="1400">
                <a:solidFill>
                  <a:srgbClr val="333333"/>
                </a:solidFill>
                <a:latin typeface="Arial"/>
              </a:defRPr>
            </a:lvl5pPr>
            <a:lvl6pPr marL="2201861" indent="-228600" defTabSz="873123">
              <a:spcBef>
                <a:spcPts val="0"/>
              </a:spcBef>
              <a:spcAft>
                <a:spcPts val="0"/>
              </a:spcAft>
              <a:buFont typeface="Symbol"/>
              <a:buChar char="-"/>
              <a:defRPr sz="1400">
                <a:solidFill>
                  <a:srgbClr val="333333"/>
                </a:solidFill>
                <a:latin typeface="Arial"/>
              </a:defRPr>
            </a:lvl6pPr>
            <a:lvl7pPr marL="2659061" indent="-228600" defTabSz="873123">
              <a:spcBef>
                <a:spcPts val="0"/>
              </a:spcBef>
              <a:spcAft>
                <a:spcPts val="0"/>
              </a:spcAft>
              <a:buFont typeface="Symbol"/>
              <a:buChar char="-"/>
              <a:defRPr sz="1400">
                <a:solidFill>
                  <a:srgbClr val="333333"/>
                </a:solidFill>
                <a:latin typeface="Arial"/>
              </a:defRPr>
            </a:lvl7pPr>
            <a:lvl8pPr marL="3116260" indent="-228600" defTabSz="873123">
              <a:spcBef>
                <a:spcPts val="0"/>
              </a:spcBef>
              <a:spcAft>
                <a:spcPts val="0"/>
              </a:spcAft>
              <a:buFont typeface="Symbol"/>
              <a:buChar char="-"/>
              <a:defRPr sz="1400">
                <a:solidFill>
                  <a:srgbClr val="333333"/>
                </a:solidFill>
                <a:latin typeface="Arial"/>
              </a:defRPr>
            </a:lvl8pPr>
            <a:lvl9pPr marL="3573461" indent="-228600" defTabSz="873123">
              <a:spcBef>
                <a:spcPts val="0"/>
              </a:spcBef>
              <a:spcAft>
                <a:spcPts val="0"/>
              </a:spcAft>
              <a:buFont typeface="Symbol"/>
              <a:buChar char="-"/>
              <a:defRPr sz="1400">
                <a:solidFill>
                  <a:srgbClr val="333333"/>
                </a:solidFill>
                <a:latin typeface="Arial"/>
              </a:defRPr>
            </a:lvl9pPr>
          </a:lstStyle>
          <a:p>
            <a:pPr>
              <a:defRPr/>
            </a:pPr>
            <a:r>
              <a:rPr sz="900" b="0" i="1" u="none">
                <a:solidFill>
                  <a:srgbClr val="FFFFFF"/>
                </a:solidFill>
                <a:latin typeface="Arial"/>
                <a:ea typeface="Arial"/>
                <a:cs typeface="Arial"/>
              </a:rPr>
              <a:t>Bild:</a:t>
            </a:r>
            <a:r>
              <a:rPr sz="900" b="0" i="0" u="none">
                <a:solidFill>
                  <a:srgbClr val="FFFFFF"/>
                </a:solidFill>
                <a:latin typeface="Calibri"/>
                <a:ea typeface="Calibri"/>
                <a:cs typeface="Calibri"/>
              </a:rPr>
              <a:t>© JörgFarys / Fridays for Future, CC BY 2.0 </a:t>
            </a:r>
            <a:endParaRPr/>
          </a:p>
        </p:txBody>
      </p:sp>
      <p:sp>
        <p:nvSpPr>
          <p:cNvPr id="1071811122" name="Inhaltsplatzhalter 2"/>
          <p:cNvSpPr>
            <a:spLocks noGrp="1"/>
          </p:cNvSpPr>
          <p:nvPr>
            <p:ph idx="1"/>
          </p:nvPr>
        </p:nvSpPr>
        <p:spPr bwMode="auto">
          <a:xfrm>
            <a:off x="402864" y="5901855"/>
            <a:ext cx="11465580" cy="773896"/>
          </a:xfrm>
        </p:spPr>
        <p:txBody>
          <a:bodyPr>
            <a:normAutofit/>
          </a:bodyPr>
          <a:lstStyle/>
          <a:p>
            <a:pPr marL="0" indent="0" algn="ctr">
              <a:buNone/>
              <a:defRPr/>
            </a:pPr>
            <a:r>
              <a:rPr lang="de-DE"/>
              <a:t>Demonstrieren gehen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74976141" name="Grafik 1"/>
          <p:cNvPicPr>
            <a:picLocks noChangeAspect="1"/>
          </p:cNvPicPr>
          <p:nvPr/>
        </p:nvPicPr>
        <p:blipFill>
          <a:blip r:embed="rId2"/>
          <a:stretch/>
        </p:blipFill>
        <p:spPr bwMode="auto">
          <a:xfrm>
            <a:off x="-933" y="-297551"/>
            <a:ext cx="12191999" cy="6076949"/>
          </a:xfrm>
          <a:prstGeom prst="rect">
            <a:avLst/>
          </a:prstGeom>
        </p:spPr>
      </p:pic>
      <p:sp>
        <p:nvSpPr>
          <p:cNvPr id="903079735" name="Inhaltsplatzhalter 2"/>
          <p:cNvSpPr>
            <a:spLocks noGrp="1"/>
          </p:cNvSpPr>
          <p:nvPr>
            <p:ph idx="1"/>
          </p:nvPr>
        </p:nvSpPr>
        <p:spPr bwMode="auto">
          <a:xfrm>
            <a:off x="402865" y="5901856"/>
            <a:ext cx="11465581" cy="773897"/>
          </a:xfrm>
        </p:spPr>
        <p:txBody>
          <a:bodyPr>
            <a:normAutofit/>
          </a:bodyPr>
          <a:lstStyle/>
          <a:p>
            <a:pPr marL="0" indent="0" algn="ctr">
              <a:buNone/>
              <a:defRPr/>
            </a:pPr>
            <a:r>
              <a:rPr lang="de-DE"/>
              <a:t>Studierende lancieren ein Mitfahrgelegenheiten-Portal für die eigene Hochschule</a:t>
            </a:r>
            <a:endParaRPr/>
          </a:p>
        </p:txBody>
      </p:sp>
      <p:sp>
        <p:nvSpPr>
          <p:cNvPr id="892530954" name="Inhaltsplatzhalter 2"/>
          <p:cNvSpPr txBox="1"/>
          <p:nvPr/>
        </p:nvSpPr>
        <p:spPr bwMode="auto">
          <a:xfrm rot="-5399976">
            <a:off x="8245386" y="1914352"/>
            <a:ext cx="7488129" cy="241963"/>
          </a:xfrm>
          <a:prstGeom prst="rect">
            <a:avLst/>
          </a:prstGeom>
          <a:noFill/>
          <a:ln>
            <a:noFill/>
          </a:ln>
          <a:effectLst/>
        </p:spPr>
        <p:txBody>
          <a:bodyPr wrap="square" lIns="87225" tIns="43611" rIns="87225" bIns="43611" anchor="b">
            <a:sp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pixaby, Anja Osenberg</a:t>
            </a:r>
            <a:endParaRPr lang="it-IT" sz="1000" i="1">
              <a:solidFill>
                <a:schemeClr val="bg1"/>
              </a:solidFil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98349900" name="Foliennummernplatzhalter 3"/>
          <p:cNvSpPr>
            <a:spLocks noGrp="1"/>
          </p:cNvSpPr>
          <p:nvPr>
            <p:ph type="sldNum" sz="quarter" idx="12"/>
          </p:nvPr>
        </p:nvSpPr>
        <p:spPr bwMode="auto"/>
        <p:txBody>
          <a:bodyPr/>
          <a:lstStyle/>
          <a:p>
            <a:pPr>
              <a:defRPr/>
            </a:pPr>
            <a:fld id="{77C94A40-0491-D629-9920-76D4CC5616CC}" type="slidenum">
              <a:rPr lang="de-DE"/>
              <a:t>39</a:t>
            </a:fld>
            <a:endParaRPr lang="de-DE"/>
          </a:p>
        </p:txBody>
      </p:sp>
      <p:sp>
        <p:nvSpPr>
          <p:cNvPr id="1672983960" name="Inhaltsplatzhalter 2"/>
          <p:cNvSpPr txBox="1"/>
          <p:nvPr/>
        </p:nvSpPr>
        <p:spPr bwMode="auto">
          <a:xfrm>
            <a:off x="402865" y="5901856"/>
            <a:ext cx="11465581" cy="773897"/>
          </a:xfrm>
          <a:prstGeom prst="rect">
            <a:avLst/>
          </a:prstGeom>
        </p:spPr>
        <p:txBody>
          <a:bodyPr vert="horz" lIns="91440" tIns="45720" rIns="91440" bIns="45720" rtlCol="0">
            <a:normAutofit/>
          </a:bodyPr>
          <a:lstStyle>
            <a:lvl1pPr marL="228600" indent="-228600" algn="l" defTabSz="914400">
              <a:lnSpc>
                <a:spcPct val="100000"/>
              </a:lnSpc>
              <a:spcBef>
                <a:spcPts val="999"/>
              </a:spcBef>
              <a:buFont typeface="Symbol"/>
              <a:buChar char="-"/>
              <a:defRPr sz="1600">
                <a:solidFill>
                  <a:schemeClr val="tx1"/>
                </a:solidFill>
                <a:latin typeface="+mn-lt"/>
                <a:ea typeface="+mn-ea"/>
                <a:cs typeface="Arial"/>
              </a:defRPr>
            </a:lvl1pPr>
            <a:lvl2pPr marL="685800" indent="-228600" algn="l" defTabSz="914400">
              <a:lnSpc>
                <a:spcPct val="100000"/>
              </a:lnSpc>
              <a:spcBef>
                <a:spcPts val="499"/>
              </a:spcBef>
              <a:buFont typeface="Symbol"/>
              <a:buChar char="-"/>
              <a:defRPr sz="1600">
                <a:solidFill>
                  <a:schemeClr val="tx1"/>
                </a:solidFill>
                <a:latin typeface="+mn-lt"/>
                <a:ea typeface="+mn-ea"/>
                <a:cs typeface="Arial"/>
              </a:defRPr>
            </a:lvl2pPr>
            <a:lvl3pPr marL="1143000" indent="-228600" algn="l" defTabSz="914400">
              <a:lnSpc>
                <a:spcPct val="100000"/>
              </a:lnSpc>
              <a:spcBef>
                <a:spcPts val="499"/>
              </a:spcBef>
              <a:buFont typeface="Symbol"/>
              <a:buChar char="-"/>
              <a:defRPr sz="1600">
                <a:solidFill>
                  <a:schemeClr val="tx1"/>
                </a:solidFill>
                <a:latin typeface="+mn-lt"/>
                <a:ea typeface="+mn-ea"/>
                <a:cs typeface="Arial"/>
              </a:defRPr>
            </a:lvl3pPr>
            <a:lvl4pPr marL="1600200" indent="-228600" algn="l" defTabSz="914400">
              <a:lnSpc>
                <a:spcPct val="100000"/>
              </a:lnSpc>
              <a:spcBef>
                <a:spcPts val="499"/>
              </a:spcBef>
              <a:buFont typeface="Symbol"/>
              <a:buChar char="-"/>
              <a:defRPr sz="1600">
                <a:solidFill>
                  <a:schemeClr val="tx1"/>
                </a:solidFill>
                <a:latin typeface="+mn-lt"/>
                <a:ea typeface="+mn-ea"/>
                <a:cs typeface="Arial"/>
              </a:defRPr>
            </a:lvl4pPr>
            <a:lvl5pPr marL="2057400" indent="-228600" algn="l" defTabSz="914400">
              <a:lnSpc>
                <a:spcPct val="100000"/>
              </a:lnSpc>
              <a:spcBef>
                <a:spcPts val="499"/>
              </a:spcBef>
              <a:buFont typeface="Symbol"/>
              <a:buChar char="-"/>
              <a:defRPr sz="1600">
                <a:solidFill>
                  <a:schemeClr val="tx1"/>
                </a:solidFill>
                <a:latin typeface="+mn-lt"/>
                <a:ea typeface="+mn-ea"/>
                <a:cs typeface="Arial"/>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lgn="ctr">
              <a:buFont typeface="Symbol"/>
              <a:buNone/>
              <a:defRPr/>
            </a:pPr>
            <a:r>
              <a:rPr lang="de-DE"/>
              <a:t>Wählen gehen.</a:t>
            </a:r>
            <a:endParaRPr/>
          </a:p>
        </p:txBody>
      </p:sp>
      <p:sp>
        <p:nvSpPr>
          <p:cNvPr id="1906877967" name=" 1906877966"/>
          <p:cNvSpPr/>
          <p:nvPr/>
        </p:nvSpPr>
        <p:spPr bwMode="auto">
          <a:xfrm>
            <a:off x="5968559" y="3291840"/>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611287563" name="Grafik 611287562"/>
          <p:cNvPicPr>
            <a:picLocks noChangeAspect="1"/>
          </p:cNvPicPr>
          <p:nvPr/>
        </p:nvPicPr>
        <p:blipFill>
          <a:blip r:embed="rId2"/>
          <a:srcRect l="24981" t="26693" r="25346" b="34813"/>
          <a:stretch/>
        </p:blipFill>
        <p:spPr bwMode="auto">
          <a:xfrm>
            <a:off x="3447" y="0"/>
            <a:ext cx="12185141" cy="5901855"/>
          </a:xfrm>
          <a:prstGeom prst="rect">
            <a:avLst/>
          </a:prstGeom>
        </p:spPr>
      </p:pic>
      <p:sp>
        <p:nvSpPr>
          <p:cNvPr id="614963178" name="Inhaltsplatzhalter 2"/>
          <p:cNvSpPr txBox="1"/>
          <p:nvPr/>
        </p:nvSpPr>
        <p:spPr bwMode="auto">
          <a:xfrm rot="-5399942">
            <a:off x="9174306" y="2844450"/>
            <a:ext cx="5630309" cy="239657"/>
          </a:xfrm>
          <a:prstGeom prst="rect">
            <a:avLst/>
          </a:prstGeom>
          <a:noFill/>
          <a:ln>
            <a:noFill/>
          </a:ln>
          <a:effectLst/>
        </p:spPr>
        <p:txBody>
          <a:bodyPr wrap="square" lIns="87224" tIns="43610" rIns="87224" bIns="43610" anchor="b">
            <a:noAutofit/>
          </a:bodyPr>
          <a:lstStyle>
            <a:lvl1pPr defTabSz="873123">
              <a:spcBef>
                <a:spcPts val="0"/>
              </a:spcBef>
              <a:buFont typeface="Arial Narrow"/>
              <a:buChar char="»"/>
              <a:defRPr sz="1600">
                <a:solidFill>
                  <a:srgbClr val="333333"/>
                </a:solidFill>
                <a:latin typeface="Arial"/>
              </a:defRPr>
            </a:lvl1pPr>
            <a:lvl2pPr marL="436563" indent="-285750" defTabSz="873123">
              <a:spcBef>
                <a:spcPts val="0"/>
              </a:spcBef>
              <a:buFont typeface="Symbol"/>
              <a:buChar char="-"/>
              <a:defRPr sz="1400">
                <a:solidFill>
                  <a:srgbClr val="333333"/>
                </a:solidFill>
                <a:latin typeface="Arial"/>
              </a:defRPr>
            </a:lvl2pPr>
            <a:lvl3pPr marL="873123" indent="-228600" defTabSz="873123">
              <a:spcBef>
                <a:spcPts val="0"/>
              </a:spcBef>
              <a:buFont typeface="Symbol"/>
              <a:buChar char="-"/>
              <a:defRPr sz="1400">
                <a:solidFill>
                  <a:srgbClr val="333333"/>
                </a:solidFill>
                <a:latin typeface="Arial"/>
              </a:defRPr>
            </a:lvl3pPr>
            <a:lvl4pPr marL="1309686" indent="-228600" defTabSz="873123">
              <a:spcBef>
                <a:spcPts val="0"/>
              </a:spcBef>
              <a:buFont typeface="Symbol"/>
              <a:buChar char="-"/>
              <a:defRPr sz="1400">
                <a:solidFill>
                  <a:srgbClr val="333333"/>
                </a:solidFill>
                <a:latin typeface="Arial"/>
              </a:defRPr>
            </a:lvl4pPr>
            <a:lvl5pPr marL="1744661" indent="-228600" defTabSz="873123">
              <a:spcBef>
                <a:spcPts val="0"/>
              </a:spcBef>
              <a:buFont typeface="Symbol"/>
              <a:buChar char="-"/>
              <a:defRPr sz="1400">
                <a:solidFill>
                  <a:srgbClr val="333333"/>
                </a:solidFill>
                <a:latin typeface="Arial"/>
              </a:defRPr>
            </a:lvl5pPr>
            <a:lvl6pPr marL="2201861" indent="-228600" defTabSz="873123">
              <a:spcBef>
                <a:spcPts val="0"/>
              </a:spcBef>
              <a:spcAft>
                <a:spcPts val="0"/>
              </a:spcAft>
              <a:buFont typeface="Symbol"/>
              <a:buChar char="-"/>
              <a:defRPr sz="1400">
                <a:solidFill>
                  <a:srgbClr val="333333"/>
                </a:solidFill>
                <a:latin typeface="Arial"/>
              </a:defRPr>
            </a:lvl6pPr>
            <a:lvl7pPr marL="2659061" indent="-228600" defTabSz="873123">
              <a:spcBef>
                <a:spcPts val="0"/>
              </a:spcBef>
              <a:spcAft>
                <a:spcPts val="0"/>
              </a:spcAft>
              <a:buFont typeface="Symbol"/>
              <a:buChar char="-"/>
              <a:defRPr sz="1400">
                <a:solidFill>
                  <a:srgbClr val="333333"/>
                </a:solidFill>
                <a:latin typeface="Arial"/>
              </a:defRPr>
            </a:lvl7pPr>
            <a:lvl8pPr marL="3116260" indent="-228600" defTabSz="873123">
              <a:spcBef>
                <a:spcPts val="0"/>
              </a:spcBef>
              <a:spcAft>
                <a:spcPts val="0"/>
              </a:spcAft>
              <a:buFont typeface="Symbol"/>
              <a:buChar char="-"/>
              <a:defRPr sz="1400">
                <a:solidFill>
                  <a:srgbClr val="333333"/>
                </a:solidFill>
                <a:latin typeface="Arial"/>
              </a:defRPr>
            </a:lvl8pPr>
            <a:lvl9pPr marL="3573461" indent="-228600" defTabSz="873123">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pixaby, Geralt</a:t>
            </a:r>
            <a:endParaRPr lang="it-IT" sz="1000" i="1">
              <a:solidFill>
                <a:schemeClr val="bg1"/>
              </a:solidFil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203623453" name="Titel 1"/>
          <p:cNvSpPr>
            <a:spLocks noGrp="1"/>
          </p:cNvSpPr>
          <p:nvPr>
            <p:ph type="title"/>
          </p:nvPr>
        </p:nvSpPr>
        <p:spPr bwMode="auto">
          <a:xfrm>
            <a:off x="3627295" y="365125"/>
            <a:ext cx="7925904" cy="585850"/>
          </a:xfrm>
        </p:spPr>
        <p:txBody>
          <a:bodyPr/>
          <a:lstStyle/>
          <a:p>
            <a:pPr>
              <a:defRPr/>
            </a:pPr>
            <a:r>
              <a:rPr lang="de-DE">
                <a:solidFill>
                  <a:schemeClr val="tx1">
                    <a:lumMod val="50000"/>
                    <a:lumOff val="50000"/>
                  </a:schemeClr>
                </a:solidFill>
              </a:rPr>
              <a:t>Welche Grenzen zeigen sich?</a:t>
            </a:r>
            <a:endParaRPr/>
          </a:p>
        </p:txBody>
      </p:sp>
      <p:pic>
        <p:nvPicPr>
          <p:cNvPr id="1279660012" name="Inhaltsplatzhalter 3"/>
          <p:cNvPicPr>
            <a:picLocks noGrp="1" noChangeAspect="1"/>
          </p:cNvPicPr>
          <p:nvPr>
            <p:ph idx="1"/>
          </p:nvPr>
        </p:nvPicPr>
        <p:blipFill>
          <a:blip r:embed="rId3"/>
          <a:srcRect l="18659" r="7099" b="1759"/>
          <a:stretch/>
        </p:blipFill>
        <p:spPr bwMode="auto">
          <a:xfrm>
            <a:off x="553183" y="0"/>
            <a:ext cx="3074112" cy="1716156"/>
          </a:xfrm>
          <a:prstGeom prst="rect">
            <a:avLst/>
          </a:prstGeom>
        </p:spPr>
      </p:pic>
      <p:sp>
        <p:nvSpPr>
          <p:cNvPr id="1416368523" name="Inhaltsplatzhalter 2"/>
          <p:cNvSpPr txBox="1"/>
          <p:nvPr/>
        </p:nvSpPr>
        <p:spPr bwMode="auto">
          <a:xfrm>
            <a:off x="776354" y="2007703"/>
            <a:ext cx="10515600" cy="4558746"/>
          </a:xfrm>
          <a:prstGeom prst="rect">
            <a:avLst/>
          </a:prstGeom>
        </p:spPr>
        <p:txBody>
          <a:bodyPr vert="horz" lIns="91440" tIns="45720" rIns="91440" bIns="45720" rtlCol="0">
            <a:normAutofit/>
          </a:bodyPr>
          <a:lstStyle>
            <a:lvl1pPr marL="228600" indent="-228600" algn="l" defTabSz="914400">
              <a:lnSpc>
                <a:spcPct val="100000"/>
              </a:lnSpc>
              <a:spcBef>
                <a:spcPts val="999"/>
              </a:spcBef>
              <a:buFont typeface="Symbol"/>
              <a:buChar char="-"/>
              <a:defRPr sz="1600">
                <a:solidFill>
                  <a:schemeClr val="tx1"/>
                </a:solidFill>
                <a:latin typeface="Georgia"/>
                <a:ea typeface="+mn-ea"/>
                <a:cs typeface="Arial"/>
              </a:defRPr>
            </a:lvl1pPr>
            <a:lvl2pPr marL="685800" indent="-228600" algn="l" defTabSz="914400">
              <a:lnSpc>
                <a:spcPct val="100000"/>
              </a:lnSpc>
              <a:spcBef>
                <a:spcPts val="499"/>
              </a:spcBef>
              <a:buFont typeface="Symbol"/>
              <a:buChar char="-"/>
              <a:defRPr sz="1600">
                <a:solidFill>
                  <a:schemeClr val="tx1"/>
                </a:solidFill>
                <a:latin typeface="Georgia"/>
                <a:ea typeface="+mn-ea"/>
                <a:cs typeface="Arial"/>
              </a:defRPr>
            </a:lvl2pPr>
            <a:lvl3pPr marL="1143000" indent="-228600" algn="l" defTabSz="914400">
              <a:lnSpc>
                <a:spcPct val="100000"/>
              </a:lnSpc>
              <a:spcBef>
                <a:spcPts val="499"/>
              </a:spcBef>
              <a:buFont typeface="Symbol"/>
              <a:buChar char="-"/>
              <a:defRPr sz="1600">
                <a:solidFill>
                  <a:schemeClr val="tx1"/>
                </a:solidFill>
                <a:latin typeface="Georgia"/>
                <a:ea typeface="+mn-ea"/>
                <a:cs typeface="Arial"/>
              </a:defRPr>
            </a:lvl3pPr>
            <a:lvl4pPr marL="1600200" indent="-228600" algn="l" defTabSz="914400">
              <a:lnSpc>
                <a:spcPct val="100000"/>
              </a:lnSpc>
              <a:spcBef>
                <a:spcPts val="499"/>
              </a:spcBef>
              <a:buFont typeface="Symbol"/>
              <a:buChar char="-"/>
              <a:defRPr sz="1600">
                <a:solidFill>
                  <a:schemeClr val="tx1"/>
                </a:solidFill>
                <a:latin typeface="Georgia"/>
                <a:ea typeface="+mn-ea"/>
                <a:cs typeface="Arial"/>
              </a:defRPr>
            </a:lvl4pPr>
            <a:lvl5pPr marL="2057400" indent="-228600" algn="l" defTabSz="914400">
              <a:lnSpc>
                <a:spcPct val="100000"/>
              </a:lnSpc>
              <a:spcBef>
                <a:spcPts val="499"/>
              </a:spcBef>
              <a:buFont typeface="Symbol"/>
              <a:buChar char="-"/>
              <a:defRPr sz="1600">
                <a:solidFill>
                  <a:schemeClr val="tx1"/>
                </a:solidFill>
                <a:latin typeface="Georgia"/>
                <a:ea typeface="+mn-ea"/>
                <a:cs typeface="Arial"/>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a:defRPr/>
            </a:pPr>
            <a:r>
              <a:rPr lang="de-DE">
                <a:latin typeface="Arial"/>
              </a:rPr>
              <a:t>Wahrscheinlich fühlt sich Challenge irgendwie gut an, z.B. weil:</a:t>
            </a:r>
            <a:endParaRPr/>
          </a:p>
          <a:p>
            <a:pPr lvl="1">
              <a:defRPr/>
            </a:pPr>
            <a:r>
              <a:rPr lang="de-DE">
                <a:latin typeface="Arial"/>
              </a:rPr>
              <a:t>gutes Gewissen,</a:t>
            </a:r>
            <a:endParaRPr/>
          </a:p>
          <a:p>
            <a:pPr lvl="1">
              <a:defRPr/>
            </a:pPr>
            <a:r>
              <a:rPr lang="de-DE">
                <a:latin typeface="Arial"/>
              </a:rPr>
              <a:t>es geschafft haben,</a:t>
            </a:r>
            <a:endParaRPr/>
          </a:p>
          <a:p>
            <a:pPr lvl="1">
              <a:defRPr/>
            </a:pPr>
            <a:r>
              <a:rPr lang="de-DE">
                <a:latin typeface="Arial"/>
              </a:rPr>
              <a:t>ich kann was verändern</a:t>
            </a:r>
            <a:endParaRPr/>
          </a:p>
          <a:p>
            <a:pPr lvl="1">
              <a:defRPr/>
            </a:pPr>
            <a:r>
              <a:rPr lang="de-DE">
                <a:latin typeface="Arial"/>
              </a:rPr>
              <a:t>neue Leute kennengelernt</a:t>
            </a:r>
            <a:endParaRPr/>
          </a:p>
          <a:p>
            <a:pPr lvl="1">
              <a:defRPr/>
            </a:pPr>
            <a:r>
              <a:rPr lang="de-DE">
                <a:latin typeface="Arial"/>
              </a:rPr>
              <a:t>Gesünder gelebt</a:t>
            </a:r>
            <a:endParaRPr/>
          </a:p>
          <a:p>
            <a:pPr lvl="1">
              <a:defRPr/>
            </a:pPr>
            <a:r>
              <a:rPr lang="de-DE">
                <a:latin typeface="Arial"/>
              </a:rPr>
              <a:t>…</a:t>
            </a:r>
            <a:br>
              <a:rPr lang="de-DE">
                <a:latin typeface="Arial"/>
              </a:rPr>
            </a:br>
            <a:endParaRPr lang="de-DE">
              <a:latin typeface="Arial"/>
            </a:endParaRPr>
          </a:p>
          <a:p>
            <a:pPr>
              <a:defRPr/>
            </a:pPr>
            <a:r>
              <a:rPr lang="de-DE">
                <a:latin typeface="Arial"/>
              </a:rPr>
              <a:t>An welche Grenzen sind sie aber vielleicht auch gestoßen? Was war schwierig? Was hindert breite Teile der Bevölkerung, Ihre Challenge umzusetzen?</a:t>
            </a:r>
            <a:endParaRPr/>
          </a:p>
        </p:txBody>
      </p:sp>
      <p:sp>
        <p:nvSpPr>
          <p:cNvPr id="1735517303"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29733181" name="Grafik 3"/>
          <p:cNvPicPr>
            <a:picLocks noChangeAspect="1"/>
          </p:cNvPicPr>
          <p:nvPr/>
        </p:nvPicPr>
        <p:blipFill>
          <a:blip r:embed="rId2"/>
          <a:stretch/>
        </p:blipFill>
        <p:spPr bwMode="auto">
          <a:xfrm>
            <a:off x="39655" y="-316601"/>
            <a:ext cx="12191999" cy="6095999"/>
          </a:xfrm>
          <a:prstGeom prst="rect">
            <a:avLst/>
          </a:prstGeom>
        </p:spPr>
      </p:pic>
      <p:sp>
        <p:nvSpPr>
          <p:cNvPr id="1443270469" name="Inhaltsplatzhalter 2"/>
          <p:cNvSpPr>
            <a:spLocks noGrp="1"/>
          </p:cNvSpPr>
          <p:nvPr>
            <p:ph idx="1"/>
          </p:nvPr>
        </p:nvSpPr>
        <p:spPr bwMode="auto">
          <a:xfrm>
            <a:off x="402865" y="5901856"/>
            <a:ext cx="11465581" cy="773897"/>
          </a:xfrm>
        </p:spPr>
        <p:txBody>
          <a:bodyPr>
            <a:normAutofit/>
          </a:bodyPr>
          <a:lstStyle/>
          <a:p>
            <a:pPr marL="0" indent="0">
              <a:buNone/>
              <a:defRPr/>
            </a:pPr>
            <a:r>
              <a:rPr lang="de-DE"/>
              <a:t>Schüler*innen organisieren einen Kleidertausch. Jede*r kann Klamotten bringen und/oder mitnehmen.</a:t>
            </a:r>
            <a:endParaRPr/>
          </a:p>
        </p:txBody>
      </p:sp>
      <p:sp>
        <p:nvSpPr>
          <p:cNvPr id="1468098033" name="Inhaltsplatzhalter 2"/>
          <p:cNvSpPr txBox="1"/>
          <p:nvPr/>
        </p:nvSpPr>
        <p:spPr bwMode="auto">
          <a:xfrm rot="-5399976">
            <a:off x="8978658" y="2607276"/>
            <a:ext cx="6102280" cy="241962"/>
          </a:xfrm>
          <a:prstGeom prst="rect">
            <a:avLst/>
          </a:prstGeom>
          <a:noFill/>
          <a:ln>
            <a:noFill/>
          </a:ln>
          <a:effectLst/>
        </p:spPr>
        <p:txBody>
          <a:bodyPr wrap="square" lIns="87224" tIns="43610" rIns="87224" bIns="43610" anchor="b">
            <a:no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pixaby, Michael Püngel</a:t>
            </a:r>
            <a:endParaRPr lang="it-IT" sz="1000" i="1">
              <a:solidFill>
                <a:schemeClr val="bg1"/>
              </a:solidFil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17029204" name="Titel 1"/>
          <p:cNvSpPr>
            <a:spLocks noGrp="1"/>
          </p:cNvSpPr>
          <p:nvPr>
            <p:ph type="title"/>
          </p:nvPr>
        </p:nvSpPr>
        <p:spPr bwMode="auto"/>
        <p:txBody>
          <a:bodyPr/>
          <a:lstStyle/>
          <a:p>
            <a:pPr>
              <a:defRPr/>
            </a:pPr>
            <a:r>
              <a:rPr lang="de-DE"/>
              <a:t> </a:t>
            </a:r>
            <a:endParaRPr/>
          </a:p>
        </p:txBody>
      </p:sp>
      <p:sp>
        <p:nvSpPr>
          <p:cNvPr id="1188314" name="Foliennummernplatzhalter 3"/>
          <p:cNvSpPr>
            <a:spLocks noGrp="1"/>
          </p:cNvSpPr>
          <p:nvPr>
            <p:ph type="sldNum" sz="quarter" idx="12"/>
          </p:nvPr>
        </p:nvSpPr>
        <p:spPr bwMode="auto"/>
        <p:txBody>
          <a:bodyPr/>
          <a:lstStyle/>
          <a:p>
            <a:pPr>
              <a:defRPr/>
            </a:pPr>
            <a:fld id="{CCE9BA0C-7EC2-1364-F8B5-7FCA1E1C18DF}" type="slidenum">
              <a:rPr lang="de-DE"/>
              <a:t>41</a:t>
            </a:fld>
            <a:endParaRPr lang="de-DE"/>
          </a:p>
        </p:txBody>
      </p:sp>
      <p:sp>
        <p:nvSpPr>
          <p:cNvPr id="1826752636" name="Inhaltsplatzhalter 2"/>
          <p:cNvSpPr>
            <a:spLocks noGrp="1"/>
          </p:cNvSpPr>
          <p:nvPr>
            <p:ph idx="1"/>
          </p:nvPr>
        </p:nvSpPr>
        <p:spPr bwMode="auto">
          <a:xfrm>
            <a:off x="402865" y="5901856"/>
            <a:ext cx="11465581" cy="773897"/>
          </a:xfrm>
        </p:spPr>
        <p:txBody>
          <a:bodyPr>
            <a:normAutofit/>
          </a:bodyPr>
          <a:lstStyle/>
          <a:p>
            <a:pPr marL="0" indent="0" algn="ctr">
              <a:buNone/>
              <a:defRPr/>
            </a:pPr>
            <a:r>
              <a:rPr lang="de-DE"/>
              <a:t>Einer Partei beitreten.</a:t>
            </a:r>
            <a:endParaRPr/>
          </a:p>
        </p:txBody>
      </p:sp>
      <p:pic>
        <p:nvPicPr>
          <p:cNvPr id="1410892053" name="Grafik 12" descr="Ein Bild, das Gebäude, Straße, Boden, drinnen enthält.&#10;&#10;Automatisch generierte Beschreibung"/>
          <p:cNvPicPr>
            <a:picLocks noChangeAspect="1"/>
          </p:cNvPicPr>
          <p:nvPr/>
        </p:nvPicPr>
        <p:blipFill>
          <a:blip r:embed="rId2"/>
          <a:srcRect t="3330" b="1025"/>
          <a:stretch/>
        </p:blipFill>
        <p:spPr bwMode="auto">
          <a:xfrm>
            <a:off x="-8355" y="-9719"/>
            <a:ext cx="12203902" cy="5833820"/>
          </a:xfrm>
          <a:prstGeom prst="rect">
            <a:avLst/>
          </a:prstGeom>
        </p:spPr>
      </p:pic>
      <p:sp>
        <p:nvSpPr>
          <p:cNvPr id="1399625588" name="Inhaltsplatzhalter 2"/>
          <p:cNvSpPr txBox="1"/>
          <p:nvPr/>
        </p:nvSpPr>
        <p:spPr bwMode="auto">
          <a:xfrm rot="-5399942">
            <a:off x="8978657" y="2607274"/>
            <a:ext cx="6102279" cy="241961"/>
          </a:xfrm>
          <a:prstGeom prst="rect">
            <a:avLst/>
          </a:prstGeom>
          <a:noFill/>
          <a:ln>
            <a:noFill/>
          </a:ln>
          <a:effectLst/>
        </p:spPr>
        <p:txBody>
          <a:bodyPr wrap="square" lIns="87223" tIns="43609" rIns="87223" bIns="43609" anchor="b">
            <a:noAutofit/>
          </a:bodyPr>
          <a:lstStyle>
            <a:lvl1pPr defTabSz="873123">
              <a:spcBef>
                <a:spcPts val="0"/>
              </a:spcBef>
              <a:buFont typeface="Arial Narrow"/>
              <a:buChar char="»"/>
              <a:defRPr sz="1600">
                <a:solidFill>
                  <a:srgbClr val="333333"/>
                </a:solidFill>
                <a:latin typeface="Arial"/>
              </a:defRPr>
            </a:lvl1pPr>
            <a:lvl2pPr marL="436563" indent="-285750" defTabSz="873123">
              <a:spcBef>
                <a:spcPts val="0"/>
              </a:spcBef>
              <a:buFont typeface="Symbol"/>
              <a:buChar char="-"/>
              <a:defRPr sz="1400">
                <a:solidFill>
                  <a:srgbClr val="333333"/>
                </a:solidFill>
                <a:latin typeface="Arial"/>
              </a:defRPr>
            </a:lvl2pPr>
            <a:lvl3pPr marL="873123" indent="-228600" defTabSz="873123">
              <a:spcBef>
                <a:spcPts val="0"/>
              </a:spcBef>
              <a:buFont typeface="Symbol"/>
              <a:buChar char="-"/>
              <a:defRPr sz="1400">
                <a:solidFill>
                  <a:srgbClr val="333333"/>
                </a:solidFill>
                <a:latin typeface="Arial"/>
              </a:defRPr>
            </a:lvl3pPr>
            <a:lvl4pPr marL="1309686" indent="-228600" defTabSz="873123">
              <a:spcBef>
                <a:spcPts val="0"/>
              </a:spcBef>
              <a:buFont typeface="Symbol"/>
              <a:buChar char="-"/>
              <a:defRPr sz="1400">
                <a:solidFill>
                  <a:srgbClr val="333333"/>
                </a:solidFill>
                <a:latin typeface="Arial"/>
              </a:defRPr>
            </a:lvl4pPr>
            <a:lvl5pPr marL="1744661" indent="-228600" defTabSz="873123">
              <a:spcBef>
                <a:spcPts val="0"/>
              </a:spcBef>
              <a:buFont typeface="Symbol"/>
              <a:buChar char="-"/>
              <a:defRPr sz="1400">
                <a:solidFill>
                  <a:srgbClr val="333333"/>
                </a:solidFill>
                <a:latin typeface="Arial"/>
              </a:defRPr>
            </a:lvl5pPr>
            <a:lvl6pPr marL="2201861" indent="-228600" defTabSz="873123">
              <a:spcBef>
                <a:spcPts val="0"/>
              </a:spcBef>
              <a:spcAft>
                <a:spcPts val="0"/>
              </a:spcAft>
              <a:buFont typeface="Symbol"/>
              <a:buChar char="-"/>
              <a:defRPr sz="1400">
                <a:solidFill>
                  <a:srgbClr val="333333"/>
                </a:solidFill>
                <a:latin typeface="Arial"/>
              </a:defRPr>
            </a:lvl6pPr>
            <a:lvl7pPr marL="2659061" indent="-228600" defTabSz="873123">
              <a:spcBef>
                <a:spcPts val="0"/>
              </a:spcBef>
              <a:spcAft>
                <a:spcPts val="0"/>
              </a:spcAft>
              <a:buFont typeface="Symbol"/>
              <a:buChar char="-"/>
              <a:defRPr sz="1400">
                <a:solidFill>
                  <a:srgbClr val="333333"/>
                </a:solidFill>
                <a:latin typeface="Arial"/>
              </a:defRPr>
            </a:lvl7pPr>
            <a:lvl8pPr marL="3116260" indent="-228600" defTabSz="873123">
              <a:spcBef>
                <a:spcPts val="0"/>
              </a:spcBef>
              <a:spcAft>
                <a:spcPts val="0"/>
              </a:spcAft>
              <a:buFont typeface="Symbol"/>
              <a:buChar char="-"/>
              <a:defRPr sz="1400">
                <a:solidFill>
                  <a:srgbClr val="333333"/>
                </a:solidFill>
                <a:latin typeface="Arial"/>
              </a:defRPr>
            </a:lvl8pPr>
            <a:lvl9pPr marL="3573461" indent="-228600" defTabSz="873123">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pixaby, Tobias Goller</a:t>
            </a:r>
            <a:endParaRPr lang="it-IT" sz="1000" i="1">
              <a:solidFill>
                <a:schemeClr val="bg1"/>
              </a:solidFil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3761370" name="Inhaltsplatzhalter 2"/>
          <p:cNvSpPr>
            <a:spLocks noGrp="1"/>
          </p:cNvSpPr>
          <p:nvPr>
            <p:ph idx="1"/>
          </p:nvPr>
        </p:nvSpPr>
        <p:spPr bwMode="auto">
          <a:xfrm>
            <a:off x="402864" y="6064688"/>
            <a:ext cx="11110622" cy="998525"/>
          </a:xfrm>
        </p:spPr>
        <p:txBody>
          <a:bodyPr>
            <a:normAutofit/>
          </a:bodyPr>
          <a:lstStyle/>
          <a:p>
            <a:pPr marL="0" indent="0" algn="ctr">
              <a:buNone/>
              <a:defRPr/>
            </a:pPr>
            <a:r>
              <a:rPr lang="de-DE"/>
              <a:t>Studierende und Professor*in besuchen einmal im Semester ihre*n Bundestagsabgeordnete*n, und fragen, was sich Richtung Klimaschutz in der Bundespolitik tut.</a:t>
            </a:r>
            <a:endParaRPr/>
          </a:p>
        </p:txBody>
      </p:sp>
      <p:pic>
        <p:nvPicPr>
          <p:cNvPr id="1048133502" name="Grafik 3" descr="Ein Bild, das drinnen, Person, Gebäude enthält.&#10;&#10;Automatisch generierte Beschreibung"/>
          <p:cNvPicPr>
            <a:picLocks noChangeAspect="1"/>
          </p:cNvPicPr>
          <p:nvPr/>
        </p:nvPicPr>
        <p:blipFill>
          <a:blip r:embed="rId2"/>
          <a:stretch/>
        </p:blipFill>
        <p:spPr bwMode="auto">
          <a:xfrm>
            <a:off x="-14491" y="-82703"/>
            <a:ext cx="12204915" cy="6100073"/>
          </a:xfrm>
          <a:prstGeom prst="rect">
            <a:avLst/>
          </a:prstGeom>
        </p:spPr>
      </p:pic>
      <p:sp>
        <p:nvSpPr>
          <p:cNvPr id="1871142692" name="Inhaltsplatzhalter 2"/>
          <p:cNvSpPr txBox="1"/>
          <p:nvPr/>
        </p:nvSpPr>
        <p:spPr bwMode="auto">
          <a:xfrm rot="-5399976">
            <a:off x="8285738" y="2153495"/>
            <a:ext cx="7488164" cy="239657"/>
          </a:xfrm>
          <a:prstGeom prst="rect">
            <a:avLst/>
          </a:prstGeom>
          <a:noFill/>
          <a:ln>
            <a:noFill/>
          </a:ln>
          <a:effectLst/>
        </p:spPr>
        <p:txBody>
          <a:bodyPr wrap="square" lIns="87225" tIns="43611" rIns="87225" bIns="43611" anchor="b">
            <a:sp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pixaby, Peggy und Marco Lachmann-Anke - verändert</a:t>
            </a:r>
            <a:endParaRPr sz="1000" i="1">
              <a:solidFill>
                <a:schemeClr val="bg1"/>
              </a:solidFil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46665358" name="Foliennummernplatzhalter 3"/>
          <p:cNvSpPr>
            <a:spLocks noGrp="1"/>
          </p:cNvSpPr>
          <p:nvPr>
            <p:ph type="sldNum" sz="quarter" idx="12"/>
          </p:nvPr>
        </p:nvSpPr>
        <p:spPr bwMode="auto"/>
        <p:txBody>
          <a:bodyPr/>
          <a:lstStyle/>
          <a:p>
            <a:pPr>
              <a:defRPr/>
            </a:pPr>
            <a:fld id="{DDBDC47B-1B25-515D-CA0A-9F1FF28CE928}" type="slidenum">
              <a:rPr lang="de-DE"/>
              <a:t>43</a:t>
            </a:fld>
            <a:endParaRPr lang="de-DE"/>
          </a:p>
        </p:txBody>
      </p:sp>
      <p:sp>
        <p:nvSpPr>
          <p:cNvPr id="830871184" name="Rechteck 6"/>
          <p:cNvSpPr/>
          <p:nvPr/>
        </p:nvSpPr>
        <p:spPr bwMode="auto">
          <a:xfrm>
            <a:off x="3047998" y="6076406"/>
            <a:ext cx="6095999" cy="369331"/>
          </a:xfrm>
          <a:prstGeom prst="rect">
            <a:avLst/>
          </a:prstGeom>
        </p:spPr>
        <p:txBody>
          <a:bodyPr>
            <a:spAutoFit/>
          </a:bodyPr>
          <a:lstStyle/>
          <a:p>
            <a:pPr algn="ctr">
              <a:defRPr/>
            </a:pPr>
            <a:r>
              <a:rPr lang="de-DE"/>
              <a:t>Zivilen Ungehorsam leisten.</a:t>
            </a:r>
            <a:endParaRPr/>
          </a:p>
        </p:txBody>
      </p:sp>
      <p:sp>
        <p:nvSpPr>
          <p:cNvPr id="1963685388" name=" 1963685387"/>
          <p:cNvSpPr/>
          <p:nvPr/>
        </p:nvSpPr>
        <p:spPr bwMode="auto">
          <a:xfrm>
            <a:off x="5968559" y="3291840"/>
            <a:ext cx="254916" cy="365795"/>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pic>
        <p:nvPicPr>
          <p:cNvPr id="1738036877" name="Grafik 1738036876"/>
          <p:cNvPicPr>
            <a:picLocks noChangeAspect="1"/>
          </p:cNvPicPr>
          <p:nvPr/>
        </p:nvPicPr>
        <p:blipFill>
          <a:blip r:embed="rId2"/>
          <a:srcRect l="14671" t="28213" r="14545" b="16226"/>
          <a:stretch/>
        </p:blipFill>
        <p:spPr bwMode="auto">
          <a:xfrm>
            <a:off x="-8949" y="-29157"/>
            <a:ext cx="12227214" cy="5998650"/>
          </a:xfrm>
          <a:prstGeom prst="rect">
            <a:avLst/>
          </a:prstGeom>
        </p:spPr>
      </p:pic>
      <p:sp>
        <p:nvSpPr>
          <p:cNvPr id="703270117" name="Inhaltsplatzhalter 2"/>
          <p:cNvSpPr txBox="1"/>
          <p:nvPr/>
        </p:nvSpPr>
        <p:spPr bwMode="auto">
          <a:xfrm rot="-5399942">
            <a:off x="9005592" y="2873372"/>
            <a:ext cx="6048480" cy="239657"/>
          </a:xfrm>
          <a:prstGeom prst="rect">
            <a:avLst/>
          </a:prstGeom>
          <a:noFill/>
          <a:ln>
            <a:noFill/>
          </a:ln>
          <a:effectLst/>
        </p:spPr>
        <p:txBody>
          <a:bodyPr wrap="square" lIns="87224" tIns="43610" rIns="87224" bIns="43610" anchor="b">
            <a:noAutofit/>
          </a:bodyPr>
          <a:lstStyle>
            <a:lvl1pPr defTabSz="873123">
              <a:spcBef>
                <a:spcPts val="0"/>
              </a:spcBef>
              <a:buFont typeface="Arial Narrow"/>
              <a:buChar char="»"/>
              <a:defRPr sz="1600">
                <a:solidFill>
                  <a:srgbClr val="333333"/>
                </a:solidFill>
                <a:latin typeface="Arial"/>
              </a:defRPr>
            </a:lvl1pPr>
            <a:lvl2pPr marL="436563" indent="-285750" defTabSz="873123">
              <a:spcBef>
                <a:spcPts val="0"/>
              </a:spcBef>
              <a:buFont typeface="Symbol"/>
              <a:buChar char="-"/>
              <a:defRPr sz="1400">
                <a:solidFill>
                  <a:srgbClr val="333333"/>
                </a:solidFill>
                <a:latin typeface="Arial"/>
              </a:defRPr>
            </a:lvl2pPr>
            <a:lvl3pPr marL="873123" indent="-228600" defTabSz="873123">
              <a:spcBef>
                <a:spcPts val="0"/>
              </a:spcBef>
              <a:buFont typeface="Symbol"/>
              <a:buChar char="-"/>
              <a:defRPr sz="1400">
                <a:solidFill>
                  <a:srgbClr val="333333"/>
                </a:solidFill>
                <a:latin typeface="Arial"/>
              </a:defRPr>
            </a:lvl3pPr>
            <a:lvl4pPr marL="1309686" indent="-228600" defTabSz="873123">
              <a:spcBef>
                <a:spcPts val="0"/>
              </a:spcBef>
              <a:buFont typeface="Symbol"/>
              <a:buChar char="-"/>
              <a:defRPr sz="1400">
                <a:solidFill>
                  <a:srgbClr val="333333"/>
                </a:solidFill>
                <a:latin typeface="Arial"/>
              </a:defRPr>
            </a:lvl4pPr>
            <a:lvl5pPr marL="1744661" indent="-228600" defTabSz="873123">
              <a:spcBef>
                <a:spcPts val="0"/>
              </a:spcBef>
              <a:buFont typeface="Symbol"/>
              <a:buChar char="-"/>
              <a:defRPr sz="1400">
                <a:solidFill>
                  <a:srgbClr val="333333"/>
                </a:solidFill>
                <a:latin typeface="Arial"/>
              </a:defRPr>
            </a:lvl5pPr>
            <a:lvl6pPr marL="2201861" indent="-228600" defTabSz="873123">
              <a:spcBef>
                <a:spcPts val="0"/>
              </a:spcBef>
              <a:spcAft>
                <a:spcPts val="0"/>
              </a:spcAft>
              <a:buFont typeface="Symbol"/>
              <a:buChar char="-"/>
              <a:defRPr sz="1400">
                <a:solidFill>
                  <a:srgbClr val="333333"/>
                </a:solidFill>
                <a:latin typeface="Arial"/>
              </a:defRPr>
            </a:lvl6pPr>
            <a:lvl7pPr marL="2659061" indent="-228600" defTabSz="873123">
              <a:spcBef>
                <a:spcPts val="0"/>
              </a:spcBef>
              <a:spcAft>
                <a:spcPts val="0"/>
              </a:spcAft>
              <a:buFont typeface="Symbol"/>
              <a:buChar char="-"/>
              <a:defRPr sz="1400">
                <a:solidFill>
                  <a:srgbClr val="333333"/>
                </a:solidFill>
                <a:latin typeface="Arial"/>
              </a:defRPr>
            </a:lvl7pPr>
            <a:lvl8pPr marL="3116260" indent="-228600" defTabSz="873123">
              <a:spcBef>
                <a:spcPts val="0"/>
              </a:spcBef>
              <a:spcAft>
                <a:spcPts val="0"/>
              </a:spcAft>
              <a:buFont typeface="Symbol"/>
              <a:buChar char="-"/>
              <a:defRPr sz="1400">
                <a:solidFill>
                  <a:srgbClr val="333333"/>
                </a:solidFill>
                <a:latin typeface="Arial"/>
              </a:defRPr>
            </a:lvl8pPr>
            <a:lvl9pPr marL="3573461" indent="-228600" defTabSz="873123">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wikimedia commons, Leonhard Lenz</a:t>
            </a:r>
            <a:endParaRPr sz="1000" i="1">
              <a:solidFill>
                <a:schemeClr val="bg1"/>
              </a:solidFil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40930859" name="Titel 1"/>
          <p:cNvSpPr>
            <a:spLocks noGrp="1"/>
          </p:cNvSpPr>
          <p:nvPr>
            <p:ph type="title"/>
          </p:nvPr>
        </p:nvSpPr>
        <p:spPr bwMode="auto"/>
        <p:txBody>
          <a:bodyPr/>
          <a:lstStyle/>
          <a:p>
            <a:pPr>
              <a:defRPr/>
            </a:pPr>
            <a:r>
              <a:rPr lang="en-US" sz="4400" b="1" i="0" u="none" strike="noStrike" cap="none" spc="0">
                <a:solidFill>
                  <a:schemeClr val="tx1"/>
                </a:solidFill>
                <a:latin typeface="Calibri"/>
                <a:ea typeface="Calibri"/>
                <a:cs typeface="Calibri"/>
              </a:rPr>
              <a:t>Was kann mein Hebel für Veränderung sein?</a:t>
            </a:r>
            <a:endParaRPr b="1"/>
          </a:p>
        </p:txBody>
      </p:sp>
      <p:sp>
        <p:nvSpPr>
          <p:cNvPr id="1737466343" name="Inhaltsplatzhalter 2"/>
          <p:cNvSpPr>
            <a:spLocks noGrp="1"/>
          </p:cNvSpPr>
          <p:nvPr>
            <p:ph idx="1"/>
          </p:nvPr>
        </p:nvSpPr>
        <p:spPr bwMode="auto">
          <a:xfrm>
            <a:off x="838198" y="6025365"/>
            <a:ext cx="6932169" cy="613550"/>
          </a:xfrm>
        </p:spPr>
        <p:txBody>
          <a:bodyPr vertOverflow="overflow" horzOverflow="clip" vert="horz" wrap="square" lIns="91440" tIns="45720" rIns="91440" bIns="45720" numCol="1" spcCol="0" rtlCol="0" fromWordArt="0" anchor="t" anchorCtr="0" forceAA="0" compatLnSpc="0">
            <a:noAutofit/>
          </a:bodyPr>
          <a:lstStyle/>
          <a:p>
            <a:pPr marL="0" indent="0">
              <a:buFont typeface="Arial"/>
              <a:buNone/>
              <a:defRPr/>
            </a:pPr>
            <a:r>
              <a:rPr lang="en-US" sz="1800" b="0" i="0" u="sng" strike="noStrike" cap="none" spc="0">
                <a:latin typeface="Calibri"/>
                <a:ea typeface="Calibri"/>
                <a:cs typeface="Calibri"/>
                <a:hlinkClick r:id="rId2" tooltip="https://www.handabdruck.eu/"/>
              </a:rPr>
              <a:t>https://www.handabdruck.eu/</a:t>
            </a:r>
            <a:r>
              <a:rPr lang="en-US" sz="1800" b="0" i="0" u="none" strike="noStrike" cap="none" spc="0">
                <a:solidFill>
                  <a:schemeClr val="tx1"/>
                </a:solidFill>
                <a:latin typeface="Calibri"/>
                <a:ea typeface="Calibri"/>
                <a:cs typeface="Calibri"/>
              </a:rPr>
              <a:t> </a:t>
            </a:r>
            <a:endParaRPr sz="1800" b="0" i="0" u="none" strike="noStrike" cap="none" spc="0">
              <a:solidFill>
                <a:schemeClr val="tx1"/>
              </a:solidFill>
              <a:latin typeface="Calibri"/>
              <a:ea typeface="Calibri"/>
              <a:cs typeface="Calibri"/>
            </a:endParaRPr>
          </a:p>
          <a:p>
            <a:pPr>
              <a:defRPr/>
            </a:pPr>
            <a:endParaRPr lang="de-DE" sz="1800"/>
          </a:p>
          <a:p>
            <a:pPr>
              <a:defRPr/>
            </a:pPr>
            <a:endParaRPr lang="de-DE" sz="1800"/>
          </a:p>
          <a:p>
            <a:pPr>
              <a:defRPr/>
            </a:pPr>
            <a:endParaRPr lang="de-DE" sz="1800"/>
          </a:p>
          <a:p>
            <a:pPr marL="0" indent="0">
              <a:buNone/>
              <a:defRPr/>
            </a:pPr>
            <a:endParaRPr lang="de-DE" sz="1800"/>
          </a:p>
          <a:p>
            <a:pPr>
              <a:defRPr/>
            </a:pPr>
            <a:endParaRPr lang="de-DE" sz="1800"/>
          </a:p>
        </p:txBody>
      </p:sp>
      <p:sp>
        <p:nvSpPr>
          <p:cNvPr id="1679809909" name=" 1679809908"/>
          <p:cNvSpPr/>
          <p:nvPr/>
        </p:nvSpPr>
        <p:spPr bwMode="auto">
          <a:xfrm>
            <a:off x="3860908" y="3987308"/>
            <a:ext cx="180085" cy="216699"/>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pic>
        <p:nvPicPr>
          <p:cNvPr id="154562444" name="Grafik 154562443"/>
          <p:cNvPicPr>
            <a:picLocks noChangeAspect="1"/>
          </p:cNvPicPr>
          <p:nvPr/>
        </p:nvPicPr>
        <p:blipFill>
          <a:blip r:embed="rId3"/>
          <a:stretch/>
        </p:blipFill>
        <p:spPr bwMode="auto">
          <a:xfrm>
            <a:off x="838198" y="2042091"/>
            <a:ext cx="7724692" cy="3561684"/>
          </a:xfrm>
          <a:prstGeom prst="rect">
            <a:avLst/>
          </a:prstGeom>
        </p:spPr>
      </p:pic>
      <p:sp>
        <p:nvSpPr>
          <p:cNvPr id="560529233" name="Pfeil: nach unten 560529232"/>
          <p:cNvSpPr/>
          <p:nvPr/>
        </p:nvSpPr>
        <p:spPr bwMode="auto">
          <a:xfrm rot="3177026">
            <a:off x="7879804" y="1303182"/>
            <a:ext cx="1010280" cy="2600629"/>
          </a:xfrm>
          <a:prstGeom prst="downArrow">
            <a:avLst>
              <a:gd name="adj1" fmla="val 50000"/>
              <a:gd name="adj2" fmla="val 50768"/>
            </a:avLst>
          </a:prstGeom>
          <a:solidFill>
            <a:srgbClr val="2A848A"/>
          </a:solidFill>
          <a:ln w="12699" cap="flat" cmpd="sng" algn="ctr">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2064513200" name="Ellipse 2064513199"/>
          <p:cNvSpPr/>
          <p:nvPr/>
        </p:nvSpPr>
        <p:spPr bwMode="auto">
          <a:xfrm>
            <a:off x="6047865" y="3319253"/>
            <a:ext cx="1391292" cy="1391292"/>
          </a:xfrm>
          <a:prstGeom prst="ellipse">
            <a:avLst/>
          </a:prstGeom>
          <a:noFill/>
          <a:ln w="127000" cap="flat" cmpd="sng" algn="ctr">
            <a:solidFill>
              <a:srgbClr val="F8EC1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a:p>
        </p:txBody>
      </p:sp>
      <p:sp>
        <p:nvSpPr>
          <p:cNvPr id="1498904346" name=" 1498904345"/>
          <p:cNvSpPr/>
          <p:nvPr/>
        </p:nvSpPr>
        <p:spPr bwMode="auto">
          <a:xfrm>
            <a:off x="12122454" y="3705471"/>
            <a:ext cx="137089" cy="169255"/>
          </a:xfrm>
        </p:spPr>
        <p:txBody>
          <a:bodyPr rot="0" spcFirstLastPara="0" vertOverflow="overflow" horzOverflow="clip" vert="horz" wrap="square" lIns="91440" tIns="45720" rIns="91440" bIns="45720" numCol="1" spcCol="0" rtlCol="0" fromWordArt="0" anchor="t" anchorCtr="0" forceAA="0" compatLnSpc="1">
            <a:prstTxWarp prst="textNoShape">
              <a:avLst/>
            </a:prstTxWarp>
            <a:noAutofit/>
          </a:bodyPr>
          <a:lstStyle/>
          <a:p>
            <a:pPr>
              <a:defRPr/>
            </a:pPr>
            <a:endParaRPr/>
          </a:p>
        </p:txBody>
      </p:sp>
      <p:pic>
        <p:nvPicPr>
          <p:cNvPr id="796272172" name="Grafik 796272171"/>
          <p:cNvPicPr>
            <a:picLocks noChangeAspect="1"/>
          </p:cNvPicPr>
          <p:nvPr/>
        </p:nvPicPr>
        <p:blipFill>
          <a:blip r:embed="rId4"/>
          <a:stretch/>
        </p:blipFill>
        <p:spPr bwMode="auto">
          <a:xfrm>
            <a:off x="8327443" y="3350354"/>
            <a:ext cx="3288561" cy="328856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162446372" name="Title 1"/>
          <p:cNvSpPr>
            <a:spLocks noGrp="1"/>
          </p:cNvSpPr>
          <p:nvPr>
            <p:ph type="title"/>
          </p:nvPr>
        </p:nvSpPr>
        <p:spPr bwMode="auto"/>
        <p:txBody>
          <a:bodyPr/>
          <a:lstStyle>
            <a:lvl1pPr>
              <a:defRPr b="1">
                <a:latin typeface="+mn-lt"/>
              </a:defRPr>
            </a:lvl1pPr>
          </a:lstStyle>
          <a:p>
            <a:pPr>
              <a:defRPr/>
            </a:pPr>
            <a:r>
              <a:t>Handlomat / Handabdruck-Test</a:t>
            </a:r>
          </a:p>
        </p:txBody>
      </p:sp>
      <p:sp>
        <p:nvSpPr>
          <p:cNvPr id="336468579" name="Content Placeholder 2"/>
          <p:cNvSpPr>
            <a:spLocks noGrp="1"/>
          </p:cNvSpPr>
          <p:nvPr>
            <p:ph idx="1"/>
          </p:nvPr>
        </p:nvSpPr>
        <p:spPr bwMode="auto"/>
        <p:txBody>
          <a:bodyPr vertOverflow="overflow" horzOverflow="clip" vert="horz" wrap="square" lIns="91440" tIns="45720" rIns="91440" bIns="45720" numCol="1" spcCol="0" rtlCol="0" fromWordArt="0" anchor="t" anchorCtr="0" forceAA="0" compatLnSpc="0">
            <a:normAutofit fontScale="65000" lnSpcReduction="7000"/>
          </a:bodyPr>
          <a:lstStyle/>
          <a:p>
            <a:pPr marL="0" indent="0">
              <a:buFont typeface="Arial"/>
              <a:buNone/>
              <a:defRPr/>
            </a:pPr>
            <a:r>
              <a:rPr lang="en-US" sz="2000" b="1" i="0" u="none" strike="noStrike" cap="none" spc="0">
                <a:solidFill>
                  <a:schemeClr val="tx1"/>
                </a:solidFill>
                <a:latin typeface="Calibri"/>
                <a:ea typeface="Calibri"/>
                <a:cs typeface="Calibri"/>
              </a:rPr>
              <a:t>Handabdruck-Test / Handlomat:</a:t>
            </a:r>
            <a:endParaRPr sz="2000" b="1" i="0" u="none" strike="noStrike" cap="none" spc="0">
              <a:solidFill>
                <a:schemeClr val="tx1"/>
              </a:solidFill>
              <a:latin typeface="Calibri"/>
              <a:ea typeface="Calibri"/>
              <a:cs typeface="Calibri"/>
            </a:endParaRPr>
          </a:p>
          <a:p>
            <a:pPr>
              <a:defRPr/>
            </a:pPr>
            <a:r>
              <a:rPr lang="en-US" sz="2000" b="0" i="0" u="none" strike="noStrike" cap="none" spc="0">
                <a:solidFill>
                  <a:schemeClr val="tx1"/>
                </a:solidFill>
                <a:latin typeface="Calibri"/>
                <a:ea typeface="Calibri"/>
                <a:cs typeface="Calibri"/>
              </a:rPr>
              <a:t>entwickelt von Germanwatch und Brot für die Welt </a:t>
            </a:r>
          </a:p>
          <a:p>
            <a:pPr>
              <a:defRPr/>
            </a:pPr>
            <a:r>
              <a:rPr lang="en-US" sz="2000" b="0" i="0" u="none" strike="noStrike" cap="none" spc="0">
                <a:solidFill>
                  <a:schemeClr val="tx1"/>
                </a:solidFill>
                <a:latin typeface="Calibri"/>
                <a:ea typeface="Calibri"/>
                <a:cs typeface="Calibri"/>
              </a:rPr>
              <a:t>Hilft, herauszufinden, wie man seinen Handabdruck für eine sozial und ökologisch gerechte Gesellschaft vergrößern kann und liefert konkrete Vorschläge.</a:t>
            </a:r>
          </a:p>
          <a:p>
            <a:pPr marL="0" indent="0">
              <a:buFont typeface="Arial"/>
              <a:buNone/>
              <a:defRPr/>
            </a:pPr>
            <a:endParaRPr lang="en-US" sz="2000" b="0" i="0" u="none" strike="noStrike" cap="none" spc="0">
              <a:solidFill>
                <a:schemeClr val="tx1"/>
              </a:solidFill>
              <a:latin typeface="Calibri"/>
              <a:ea typeface="Calibri"/>
              <a:cs typeface="Calibri"/>
            </a:endParaRPr>
          </a:p>
          <a:p>
            <a:pPr marL="0" indent="0">
              <a:buFont typeface="Arial"/>
              <a:buNone/>
              <a:defRPr/>
            </a:pPr>
            <a:r>
              <a:rPr lang="en-US" sz="2000" b="1" i="0" u="none" strike="noStrike" cap="none" spc="0">
                <a:solidFill>
                  <a:schemeClr val="tx1"/>
                </a:solidFill>
                <a:latin typeface="Calibri"/>
                <a:ea typeface="Calibri"/>
                <a:cs typeface="Calibri"/>
              </a:rPr>
              <a:t>So geht’s:</a:t>
            </a:r>
            <a:endParaRPr sz="2000" b="1" i="0" u="none" strike="noStrike" cap="none" spc="0">
              <a:solidFill>
                <a:schemeClr val="tx1"/>
              </a:solidFill>
              <a:latin typeface="Calibri"/>
              <a:ea typeface="Calibri"/>
              <a:cs typeface="Calibri"/>
            </a:endParaRPr>
          </a:p>
          <a:p>
            <a:pPr>
              <a:defRPr/>
            </a:pPr>
            <a:r>
              <a:rPr lang="en-US" sz="2000" b="0" i="0" u="none" strike="noStrike" cap="none" spc="0">
                <a:solidFill>
                  <a:schemeClr val="tx1"/>
                </a:solidFill>
                <a:latin typeface="Calibri"/>
                <a:ea typeface="Calibri"/>
                <a:cs typeface="Calibri"/>
              </a:rPr>
              <a:t>Die Teilnehmer:innen werden durch 6 zu beantwortende Fragen geführt. Diese 6 Fragen beinhalten:</a:t>
            </a:r>
          </a:p>
          <a:p>
            <a:pPr lvl="1">
              <a:defRPr/>
            </a:pPr>
            <a:r>
              <a:rPr lang="en-US" sz="1600" b="0" i="0" u="none" strike="noStrike" cap="none" spc="0">
                <a:solidFill>
                  <a:schemeClr val="tx1"/>
                </a:solidFill>
                <a:latin typeface="Calibri"/>
                <a:ea typeface="Calibri"/>
                <a:cs typeface="Calibri"/>
              </a:rPr>
              <a:t>Auswahl eines Themenbereichs (Mobilität, Ernährung &amp; Landwirtschaft, Energie &amp; Rohstoffe, Wirtschaft &amp; Arbeit)</a:t>
            </a:r>
          </a:p>
          <a:p>
            <a:pPr lvl="1">
              <a:defRPr/>
            </a:pPr>
            <a:r>
              <a:rPr lang="en-US" sz="1600" b="0" i="0" u="none" strike="noStrike" cap="none" spc="0">
                <a:solidFill>
                  <a:schemeClr val="tx1"/>
                </a:solidFill>
                <a:latin typeface="Calibri"/>
                <a:ea typeface="Calibri"/>
                <a:cs typeface="Calibri"/>
              </a:rPr>
              <a:t>Aussuchen einer Handlungsebene (Verein, Religionsgemeinschaft, Schule, Hochschule, Stadt, Kommune, Deutschland, die EU)</a:t>
            </a:r>
          </a:p>
          <a:p>
            <a:pPr lvl="1">
              <a:defRPr/>
            </a:pPr>
            <a:r>
              <a:rPr lang="en-US" sz="1600" b="0" i="0" u="none" strike="noStrike" cap="none" spc="0">
                <a:solidFill>
                  <a:schemeClr val="tx1"/>
                </a:solidFill>
                <a:latin typeface="Calibri"/>
                <a:ea typeface="Calibri"/>
                <a:cs typeface="Calibri"/>
              </a:rPr>
              <a:t>Fragen zum eigenen “Aktionstyp” beantworten (was liegt mir, was kann ich mir vorstellen zu tun, was eher nicht).</a:t>
            </a:r>
            <a:endParaRPr lang="en-US" sz="2000" b="0" i="0" u="none" strike="noStrike" cap="none" spc="0">
              <a:solidFill>
                <a:schemeClr val="tx1"/>
              </a:solidFill>
              <a:latin typeface="Calibri"/>
              <a:ea typeface="Calibri"/>
              <a:cs typeface="Calibri"/>
            </a:endParaRPr>
          </a:p>
          <a:p>
            <a:pPr>
              <a:defRPr/>
            </a:pPr>
            <a:r>
              <a:rPr lang="en-US" sz="2000" b="0" i="0" u="none" strike="noStrike" cap="none" spc="0">
                <a:solidFill>
                  <a:schemeClr val="tx1"/>
                </a:solidFill>
                <a:latin typeface="Calibri"/>
                <a:ea typeface="Calibri"/>
                <a:cs typeface="Calibri"/>
              </a:rPr>
              <a:t>Die Teilnehmer:innen erhalten dann konkrete Ideen für ein Engagement, das gut zu Ihnen als Person passt.</a:t>
            </a:r>
          </a:p>
          <a:p>
            <a:pPr>
              <a:defRPr/>
            </a:pPr>
            <a:r>
              <a:rPr lang="en-US" sz="2000" b="0" i="0" u="none" strike="noStrike" cap="none" spc="0">
                <a:solidFill>
                  <a:schemeClr val="tx1"/>
                </a:solidFill>
                <a:latin typeface="Calibri"/>
                <a:ea typeface="Calibri"/>
                <a:cs typeface="Calibri"/>
              </a:rPr>
              <a:t>Als Einstieg, um direkt loslegen zu können, werden Beispiele von ähnlichen Projekten gezeigt Anregungen für erste Schritte gegeben und strategische Ansätze vorgestellt.</a:t>
            </a:r>
          </a:p>
          <a:p>
            <a:pPr>
              <a:defRPr/>
            </a:pPr>
            <a:endParaRPr lang="en-US" sz="2000" b="0" i="0" u="none" strike="noStrike" cap="none" spc="0">
              <a:solidFill>
                <a:schemeClr val="tx1"/>
              </a:solidFill>
              <a:latin typeface="Calibri"/>
              <a:ea typeface="Calibri"/>
              <a:cs typeface="Calibri"/>
            </a:endParaRPr>
          </a:p>
          <a:p>
            <a:pPr marL="0" indent="0">
              <a:buFont typeface="Arial"/>
              <a:buNone/>
              <a:defRPr/>
            </a:pPr>
            <a:r>
              <a:rPr lang="en-US" sz="2000" b="1" i="0" u="none" strike="noStrike" cap="none" spc="0">
                <a:solidFill>
                  <a:schemeClr val="tx1"/>
                </a:solidFill>
                <a:latin typeface="Calibri"/>
                <a:ea typeface="Calibri"/>
                <a:cs typeface="Calibri"/>
              </a:rPr>
              <a:t>Wichtig: </a:t>
            </a:r>
            <a:endParaRPr sz="2000" b="1" i="0" u="none" strike="noStrike" cap="none" spc="0">
              <a:solidFill>
                <a:schemeClr val="tx1"/>
              </a:solidFill>
              <a:latin typeface="Calibri"/>
              <a:ea typeface="Calibri"/>
              <a:cs typeface="Calibri"/>
            </a:endParaRPr>
          </a:p>
          <a:p>
            <a:pPr>
              <a:defRPr/>
            </a:pPr>
            <a:r>
              <a:rPr lang="en-US" sz="2000" b="0" i="0" u="none" strike="noStrike" cap="none" spc="0">
                <a:solidFill>
                  <a:schemeClr val="tx1"/>
                </a:solidFill>
                <a:latin typeface="Calibri"/>
                <a:ea typeface="Calibri"/>
                <a:cs typeface="Calibri"/>
              </a:rPr>
              <a:t>Alle Vorschläge setzen an den </a:t>
            </a:r>
            <a:r>
              <a:rPr lang="en-US" sz="2000" b="1" i="0" u="none" strike="noStrike" cap="none" spc="0">
                <a:solidFill>
                  <a:schemeClr val="tx1"/>
                </a:solidFill>
                <a:latin typeface="Calibri"/>
                <a:ea typeface="Calibri"/>
                <a:cs typeface="Calibri"/>
              </a:rPr>
              <a:t>Rahmenbedingungen und Strukturen </a:t>
            </a:r>
            <a:r>
              <a:rPr lang="en-US" sz="2000" b="0" i="0" u="none" strike="noStrike" cap="none" spc="0">
                <a:solidFill>
                  <a:schemeClr val="tx1"/>
                </a:solidFill>
                <a:latin typeface="Calibri"/>
                <a:ea typeface="Calibri"/>
                <a:cs typeface="Calibri"/>
              </a:rPr>
              <a:t>an und haben </a:t>
            </a:r>
            <a:r>
              <a:rPr lang="en-US" sz="2000" b="1" i="0" u="none" strike="noStrike" cap="none" spc="0">
                <a:solidFill>
                  <a:schemeClr val="tx1"/>
                </a:solidFill>
                <a:latin typeface="Calibri"/>
                <a:ea typeface="Calibri"/>
                <a:cs typeface="Calibri"/>
              </a:rPr>
              <a:t>bleibende Veränderung </a:t>
            </a:r>
            <a:r>
              <a:rPr lang="en-US" sz="2000" b="0" i="0" u="none" strike="noStrike" cap="none" spc="0">
                <a:solidFill>
                  <a:schemeClr val="tx1"/>
                </a:solidFill>
                <a:latin typeface="Calibri"/>
                <a:ea typeface="Calibri"/>
                <a:cs typeface="Calibri"/>
              </a:rPr>
              <a:t>zum Ziel – damit Nachhaltigkeit der neue Standard wird.</a:t>
            </a:r>
          </a:p>
        </p:txBody>
      </p:sp>
      <p:sp>
        <p:nvSpPr>
          <p:cNvPr id="719375901" name="Slide Number Placeholder 5"/>
          <p:cNvSpPr>
            <a:spLocks noGrp="1"/>
          </p:cNvSpPr>
          <p:nvPr>
            <p:ph type="sldNum" sz="quarter" idx="12"/>
          </p:nvPr>
        </p:nvSpPr>
        <p:spPr bwMode="auto"/>
        <p:txBody>
          <a:bodyPr/>
          <a:lstStyle/>
          <a:p>
            <a:pPr>
              <a:defRPr/>
            </a:pPr>
            <a:fld id="{031A4AC4-7652-7791-1D4A-4C639CEAF922}" type="slidenum">
              <a:rPr lang="de-DE"/>
              <a:t>45</a:t>
            </a:fld>
            <a:endParaRPr lang="de-DE"/>
          </a:p>
        </p:txBody>
      </p:sp>
      <p:sp>
        <p:nvSpPr>
          <p:cNvPr id="182649216" name="Rechteck 2"/>
          <p:cNvSpPr/>
          <p:nvPr/>
        </p:nvSpPr>
        <p:spPr bwMode="auto">
          <a:xfrm rot="16199896">
            <a:off x="-3162620" y="3145451"/>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
        <p:nvSpPr>
          <p:cNvPr id="1124062053" name=" 1124062052"/>
          <p:cNvSpPr/>
          <p:nvPr/>
        </p:nvSpPr>
        <p:spPr bwMode="auto">
          <a:xfrm>
            <a:off x="5968559" y="3291840"/>
            <a:ext cx="254916" cy="365794"/>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sp>
        <p:nvSpPr>
          <p:cNvPr id="602948088" name=" 602948087"/>
          <p:cNvSpPr/>
          <p:nvPr/>
        </p:nvSpPr>
        <p:spPr bwMode="auto">
          <a:xfrm>
            <a:off x="5968559" y="3291840"/>
            <a:ext cx="254916" cy="365794"/>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sp>
        <p:nvSpPr>
          <p:cNvPr id="1475462341" name=" 1475462340"/>
          <p:cNvSpPr/>
          <p:nvPr/>
        </p:nvSpPr>
        <p:spPr bwMode="auto">
          <a:xfrm>
            <a:off x="5968559" y="3291840"/>
            <a:ext cx="254916" cy="365794"/>
          </a:xfrm>
        </p:spPr>
        <p:txBody>
          <a:bodyPr rot="0" spcFirstLastPara="0" vertOverflow="overflow" horzOverflow="clip" vert="horz" wrap="square" lIns="91440" tIns="45720" rIns="91440" bIns="45720" numCol="1" spcCol="0" rtlCol="0" fromWordArt="0" anchor="t" anchorCtr="0" forceAA="0" compatLnSpc="1">
            <a:prstTxWarp prst="textNoShape">
              <a:avLst/>
            </a:prstTxWarp>
            <a:spAutoFit/>
          </a:bodyPr>
          <a:lstStyle/>
          <a:p>
            <a:pPr>
              <a:defRPr/>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29500950" name="Inhaltsplatzhalter 2"/>
          <p:cNvSpPr txBox="1"/>
          <p:nvPr/>
        </p:nvSpPr>
        <p:spPr bwMode="auto">
          <a:xfrm rot="-5399942">
            <a:off x="9112610" y="3757252"/>
            <a:ext cx="5537198" cy="241962"/>
          </a:xfrm>
          <a:prstGeom prst="rect">
            <a:avLst/>
          </a:prstGeom>
          <a:noFill/>
          <a:ln>
            <a:noFill/>
          </a:ln>
          <a:effectLst/>
        </p:spPr>
        <p:txBody>
          <a:bodyPr lIns="87224" tIns="43610" rIns="87224" bIns="43610" anchor="b">
            <a:spAutoFit/>
          </a:bodyPr>
          <a:lstStyle>
            <a:lvl1pPr defTabSz="873123">
              <a:spcBef>
                <a:spcPts val="0"/>
              </a:spcBef>
              <a:buFont typeface="Arial Narrow"/>
              <a:buChar char="»"/>
              <a:defRPr sz="1600">
                <a:solidFill>
                  <a:srgbClr val="333333"/>
                </a:solidFill>
                <a:latin typeface="Arial"/>
              </a:defRPr>
            </a:lvl1pPr>
            <a:lvl2pPr marL="436563" indent="-285750" defTabSz="873123">
              <a:spcBef>
                <a:spcPts val="0"/>
              </a:spcBef>
              <a:buFont typeface="Symbol"/>
              <a:buChar char="-"/>
              <a:defRPr sz="1400">
                <a:solidFill>
                  <a:srgbClr val="333333"/>
                </a:solidFill>
                <a:latin typeface="Arial"/>
              </a:defRPr>
            </a:lvl2pPr>
            <a:lvl3pPr marL="873123" indent="-228600" defTabSz="873123">
              <a:spcBef>
                <a:spcPts val="0"/>
              </a:spcBef>
              <a:buFont typeface="Symbol"/>
              <a:buChar char="-"/>
              <a:defRPr sz="1400">
                <a:solidFill>
                  <a:srgbClr val="333333"/>
                </a:solidFill>
                <a:latin typeface="Arial"/>
              </a:defRPr>
            </a:lvl3pPr>
            <a:lvl4pPr marL="1309686" indent="-228600" defTabSz="873123">
              <a:spcBef>
                <a:spcPts val="0"/>
              </a:spcBef>
              <a:buFont typeface="Symbol"/>
              <a:buChar char="-"/>
              <a:defRPr sz="1400">
                <a:solidFill>
                  <a:srgbClr val="333333"/>
                </a:solidFill>
                <a:latin typeface="Arial"/>
              </a:defRPr>
            </a:lvl4pPr>
            <a:lvl5pPr marL="1744661" indent="-228600" defTabSz="873123">
              <a:spcBef>
                <a:spcPts val="0"/>
              </a:spcBef>
              <a:buFont typeface="Symbol"/>
              <a:buChar char="-"/>
              <a:defRPr sz="1400">
                <a:solidFill>
                  <a:srgbClr val="333333"/>
                </a:solidFill>
                <a:latin typeface="Arial"/>
              </a:defRPr>
            </a:lvl5pPr>
            <a:lvl6pPr marL="2201861" indent="-228600" defTabSz="873123">
              <a:spcBef>
                <a:spcPts val="0"/>
              </a:spcBef>
              <a:spcAft>
                <a:spcPts val="0"/>
              </a:spcAft>
              <a:buFont typeface="Symbol"/>
              <a:buChar char="-"/>
              <a:defRPr sz="1400">
                <a:solidFill>
                  <a:srgbClr val="333333"/>
                </a:solidFill>
                <a:latin typeface="Arial"/>
              </a:defRPr>
            </a:lvl6pPr>
            <a:lvl7pPr marL="2659061" indent="-228600" defTabSz="873123">
              <a:spcBef>
                <a:spcPts val="0"/>
              </a:spcBef>
              <a:spcAft>
                <a:spcPts val="0"/>
              </a:spcAft>
              <a:buFont typeface="Symbol"/>
              <a:buChar char="-"/>
              <a:defRPr sz="1400">
                <a:solidFill>
                  <a:srgbClr val="333333"/>
                </a:solidFill>
                <a:latin typeface="Arial"/>
              </a:defRPr>
            </a:lvl7pPr>
            <a:lvl8pPr marL="3116260" indent="-228600" defTabSz="873123">
              <a:spcBef>
                <a:spcPts val="0"/>
              </a:spcBef>
              <a:spcAft>
                <a:spcPts val="0"/>
              </a:spcAft>
              <a:buFont typeface="Symbol"/>
              <a:buChar char="-"/>
              <a:defRPr sz="1400">
                <a:solidFill>
                  <a:srgbClr val="333333"/>
                </a:solidFill>
                <a:latin typeface="Arial"/>
              </a:defRPr>
            </a:lvl8pPr>
            <a:lvl9pPr marL="3573461" indent="-228600" defTabSz="873123">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prstClr val="white">
                    <a:lumMod val="65000"/>
                  </a:prstClr>
                </a:solidFill>
                <a:cs typeface="Arial"/>
              </a:rPr>
              <a:t>Grafik: CC0.0, pixabay, Peggy und Marco Lachmann-Anke</a:t>
            </a:r>
            <a:endParaRPr lang="de-DE" sz="800">
              <a:solidFill>
                <a:prstClr val="white">
                  <a:lumMod val="65000"/>
                </a:prstClr>
              </a:solidFill>
              <a:cs typeface="Arial"/>
            </a:endParaRPr>
          </a:p>
        </p:txBody>
      </p:sp>
      <p:sp>
        <p:nvSpPr>
          <p:cNvPr id="2146080138" name="Titel 4"/>
          <p:cNvSpPr>
            <a:spLocks noGrp="1"/>
          </p:cNvSpPr>
          <p:nvPr>
            <p:ph type="title"/>
          </p:nvPr>
        </p:nvSpPr>
        <p:spPr bwMode="auto"/>
        <p:txBody>
          <a:bodyPr/>
          <a:lstStyle/>
          <a:p>
            <a:pPr>
              <a:defRPr/>
            </a:pPr>
            <a:r>
              <a:rPr lang="de-DE"/>
              <a:t>Arbeitsblatt:</a:t>
            </a:r>
            <a:endParaRPr/>
          </a:p>
        </p:txBody>
      </p:sp>
      <p:pic>
        <p:nvPicPr>
          <p:cNvPr id="3" name="Grafik 2">
            <a:extLst>
              <a:ext uri="{FF2B5EF4-FFF2-40B4-BE49-F238E27FC236}">
                <a16:creationId xmlns:a16="http://schemas.microsoft.com/office/drawing/2014/main" id="{C706148A-03C4-8711-846C-30FCC8E1EDA3}"/>
              </a:ext>
            </a:extLst>
          </p:cNvPr>
          <p:cNvPicPr>
            <a:picLocks noChangeAspect="1"/>
          </p:cNvPicPr>
          <p:nvPr/>
        </p:nvPicPr>
        <p:blipFill>
          <a:blip r:embed="rId2"/>
          <a:stretch>
            <a:fillRect/>
          </a:stretch>
        </p:blipFill>
        <p:spPr>
          <a:xfrm>
            <a:off x="1344035" y="1268760"/>
            <a:ext cx="8670485" cy="5224115"/>
          </a:xfrm>
          <a:prstGeom prst="rect">
            <a:avLst/>
          </a:prstGeom>
        </p:spPr>
      </p:pic>
      <p:pic>
        <p:nvPicPr>
          <p:cNvPr id="973429445" name="Grafik 1"/>
          <p:cNvPicPr>
            <a:picLocks noChangeAspect="1"/>
          </p:cNvPicPr>
          <p:nvPr/>
        </p:nvPicPr>
        <p:blipFill>
          <a:blip r:embed="rId3"/>
          <a:stretch/>
        </p:blipFill>
        <p:spPr bwMode="auto">
          <a:xfrm>
            <a:off x="8874794" y="313256"/>
            <a:ext cx="1592752" cy="159275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el 1"/>
          <p:cNvSpPr>
            <a:spLocks noGrp="1"/>
          </p:cNvSpPr>
          <p:nvPr>
            <p:ph type="ctrTitle"/>
          </p:nvPr>
        </p:nvSpPr>
        <p:spPr bwMode="auto">
          <a:xfrm>
            <a:off x="1524000" y="4320284"/>
            <a:ext cx="9144000" cy="910316"/>
          </a:xfrm>
        </p:spPr>
        <p:txBody>
          <a:bodyPr>
            <a:normAutofit fontScale="90000"/>
          </a:bodyPr>
          <a:lstStyle/>
          <a:p>
            <a:pPr>
              <a:defRPr/>
            </a:pPr>
            <a:br>
              <a:rPr lang="de-DE" sz="3600">
                <a:latin typeface="Arial"/>
              </a:rPr>
            </a:br>
            <a:r>
              <a:rPr lang="de-DE" sz="2700" b="0"/>
              <a:t>Wissensbasierte Veränderungsexperimente</a:t>
            </a:r>
            <a:br>
              <a:rPr lang="de-DE" sz="2700" b="0"/>
            </a:br>
            <a:r>
              <a:rPr lang="de-DE" sz="2700" b="0"/>
              <a:t>für Klimaschutz im Alltag</a:t>
            </a:r>
            <a:endParaRPr/>
          </a:p>
        </p:txBody>
      </p:sp>
      <p:pic>
        <p:nvPicPr>
          <p:cNvPr id="3" name="Grafik 2"/>
          <p:cNvPicPr>
            <a:picLocks noChangeAspect="1"/>
          </p:cNvPicPr>
          <p:nvPr/>
        </p:nvPicPr>
        <p:blipFill>
          <a:blip r:embed="rId2"/>
          <a:stretch/>
        </p:blipFill>
        <p:spPr bwMode="auto">
          <a:xfrm>
            <a:off x="3501169" y="1815013"/>
            <a:ext cx="5133101" cy="216914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4123931" name="Titel 1"/>
          <p:cNvSpPr>
            <a:spLocks noGrp="1"/>
          </p:cNvSpPr>
          <p:nvPr>
            <p:ph type="title"/>
          </p:nvPr>
        </p:nvSpPr>
        <p:spPr bwMode="auto">
          <a:xfrm>
            <a:off x="838198" y="365124"/>
            <a:ext cx="10515600" cy="3612962"/>
          </a:xfrm>
        </p:spPr>
        <p:txBody>
          <a:bodyPr vertOverflow="overflow" horzOverflow="clip" vert="horz" wrap="square" lIns="91440" tIns="45720" rIns="91440" bIns="45720" numCol="1" spcCol="0" rtlCol="0" fromWordArt="0" anchor="ctr" anchorCtr="0" forceAA="0" compatLnSpc="0">
            <a:normAutofit/>
          </a:bodyPr>
          <a:lstStyle/>
          <a:p>
            <a:pPr>
              <a:defRPr/>
            </a:pPr>
            <a:r>
              <a:rPr lang="de-DE" sz="4400" b="1" i="0" u="none" strike="noStrike" cap="none" spc="0">
                <a:solidFill>
                  <a:schemeClr val="tx1"/>
                </a:solidFill>
                <a:latin typeface="+mn-lt"/>
                <a:ea typeface="+mn-lt"/>
                <a:cs typeface="+mn-lt"/>
              </a:rPr>
              <a:t>Was ist schwierig?</a:t>
            </a:r>
            <a:br>
              <a:rPr lang="de-DE" sz="4400" b="1" i="0" u="none" strike="noStrike" cap="none" spc="0">
                <a:solidFill>
                  <a:schemeClr val="tx1"/>
                </a:solidFill>
                <a:latin typeface="+mn-lt"/>
                <a:ea typeface="+mn-lt"/>
                <a:cs typeface="+mn-lt"/>
              </a:rPr>
            </a:br>
            <a:br>
              <a:rPr lang="de-DE" sz="4400" b="1" i="0" u="none" strike="noStrike" cap="none" spc="0">
                <a:solidFill>
                  <a:schemeClr val="tx1"/>
                </a:solidFill>
                <a:latin typeface="+mn-lt"/>
                <a:ea typeface="+mn-lt"/>
                <a:cs typeface="+mn-lt"/>
              </a:rPr>
            </a:br>
            <a:r>
              <a:rPr lang="de-DE" sz="4400" b="1" i="0" u="none" strike="noStrike" cap="none" spc="0">
                <a:solidFill>
                  <a:schemeClr val="tx1"/>
                </a:solidFill>
                <a:latin typeface="+mn-lt"/>
                <a:ea typeface="+mn-lt"/>
                <a:cs typeface="+mn-lt"/>
              </a:rPr>
              <a:t>Welche Hindernisse gibt es dafür, dass alle Menschen so handeln wie Ihr in Eurer Footprint Challenge?</a:t>
            </a:r>
            <a:endParaRPr lang="de-DE"/>
          </a:p>
        </p:txBody>
      </p:sp>
      <p:sp>
        <p:nvSpPr>
          <p:cNvPr id="1156220277" name="Inhaltsplatzhalter 2"/>
          <p:cNvSpPr txBox="1"/>
          <p:nvPr/>
        </p:nvSpPr>
        <p:spPr bwMode="auto">
          <a:xfrm rot="-5399942">
            <a:off x="8705000" y="3336243"/>
            <a:ext cx="6817587" cy="241962"/>
          </a:xfrm>
          <a:prstGeom prst="rect">
            <a:avLst/>
          </a:prstGeom>
          <a:noFill/>
          <a:ln>
            <a:noFill/>
          </a:ln>
          <a:effectLst/>
        </p:spPr>
        <p:txBody>
          <a:bodyPr wrap="square" lIns="87224" tIns="43610" rIns="87224" bIns="43610" anchor="b">
            <a:noAutofit/>
          </a:bodyPr>
          <a:lstStyle>
            <a:lvl1pPr defTabSz="873123">
              <a:spcBef>
                <a:spcPts val="0"/>
              </a:spcBef>
              <a:buFont typeface="Arial Narrow"/>
              <a:buChar char="»"/>
              <a:defRPr sz="1600">
                <a:solidFill>
                  <a:srgbClr val="333333"/>
                </a:solidFill>
                <a:latin typeface="Arial"/>
              </a:defRPr>
            </a:lvl1pPr>
            <a:lvl2pPr marL="436563" indent="-285750" defTabSz="873123">
              <a:spcBef>
                <a:spcPts val="0"/>
              </a:spcBef>
              <a:buFont typeface="Symbol"/>
              <a:buChar char="-"/>
              <a:defRPr sz="1400">
                <a:solidFill>
                  <a:srgbClr val="333333"/>
                </a:solidFill>
                <a:latin typeface="Arial"/>
              </a:defRPr>
            </a:lvl2pPr>
            <a:lvl3pPr marL="873123" indent="-228600" defTabSz="873123">
              <a:spcBef>
                <a:spcPts val="0"/>
              </a:spcBef>
              <a:buFont typeface="Symbol"/>
              <a:buChar char="-"/>
              <a:defRPr sz="1400">
                <a:solidFill>
                  <a:srgbClr val="333333"/>
                </a:solidFill>
                <a:latin typeface="Arial"/>
              </a:defRPr>
            </a:lvl3pPr>
            <a:lvl4pPr marL="1309686" indent="-228600" defTabSz="873123">
              <a:spcBef>
                <a:spcPts val="0"/>
              </a:spcBef>
              <a:buFont typeface="Symbol"/>
              <a:buChar char="-"/>
              <a:defRPr sz="1400">
                <a:solidFill>
                  <a:srgbClr val="333333"/>
                </a:solidFill>
                <a:latin typeface="Arial"/>
              </a:defRPr>
            </a:lvl4pPr>
            <a:lvl5pPr marL="1744661" indent="-228600" defTabSz="873123">
              <a:spcBef>
                <a:spcPts val="0"/>
              </a:spcBef>
              <a:buFont typeface="Symbol"/>
              <a:buChar char="-"/>
              <a:defRPr sz="1400">
                <a:solidFill>
                  <a:srgbClr val="333333"/>
                </a:solidFill>
                <a:latin typeface="Arial"/>
              </a:defRPr>
            </a:lvl5pPr>
            <a:lvl6pPr marL="2201861" indent="-228600" defTabSz="873123">
              <a:spcBef>
                <a:spcPts val="0"/>
              </a:spcBef>
              <a:spcAft>
                <a:spcPts val="0"/>
              </a:spcAft>
              <a:buFont typeface="Symbol"/>
              <a:buChar char="-"/>
              <a:defRPr sz="1400">
                <a:solidFill>
                  <a:srgbClr val="333333"/>
                </a:solidFill>
                <a:latin typeface="Arial"/>
              </a:defRPr>
            </a:lvl6pPr>
            <a:lvl7pPr marL="2659061" indent="-228600" defTabSz="873123">
              <a:spcBef>
                <a:spcPts val="0"/>
              </a:spcBef>
              <a:spcAft>
                <a:spcPts val="0"/>
              </a:spcAft>
              <a:buFont typeface="Symbol"/>
              <a:buChar char="-"/>
              <a:defRPr sz="1400">
                <a:solidFill>
                  <a:srgbClr val="333333"/>
                </a:solidFill>
                <a:latin typeface="Arial"/>
              </a:defRPr>
            </a:lvl7pPr>
            <a:lvl8pPr marL="3116260" indent="-228600" defTabSz="873123">
              <a:spcBef>
                <a:spcPts val="0"/>
              </a:spcBef>
              <a:spcAft>
                <a:spcPts val="0"/>
              </a:spcAft>
              <a:buFont typeface="Symbol"/>
              <a:buChar char="-"/>
              <a:defRPr sz="1400">
                <a:solidFill>
                  <a:srgbClr val="333333"/>
                </a:solidFill>
                <a:latin typeface="Arial"/>
              </a:defRPr>
            </a:lvl8pPr>
            <a:lvl9pPr marL="3573461" indent="-228600" defTabSz="873123">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pixaby, Tasy Hong</a:t>
            </a:r>
            <a:endParaRPr lang="it-IT" sz="1000" i="1">
              <a:solidFill>
                <a:schemeClr val="bg1"/>
              </a:solidFil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12624925" name="Titel 1"/>
          <p:cNvSpPr>
            <a:spLocks noGrp="1"/>
          </p:cNvSpPr>
          <p:nvPr>
            <p:ph type="title"/>
          </p:nvPr>
        </p:nvSpPr>
        <p:spPr bwMode="auto"/>
        <p:txBody>
          <a:bodyPr/>
          <a:lstStyle/>
          <a:p>
            <a:pPr>
              <a:defRPr/>
            </a:pPr>
            <a:endParaRPr lang="de-DE"/>
          </a:p>
        </p:txBody>
      </p:sp>
      <p:sp>
        <p:nvSpPr>
          <p:cNvPr id="545622167" name="Inhaltsplatzhalter 2"/>
          <p:cNvSpPr>
            <a:spLocks noGrp="1"/>
          </p:cNvSpPr>
          <p:nvPr>
            <p:ph idx="1"/>
          </p:nvPr>
        </p:nvSpPr>
        <p:spPr bwMode="auto"/>
        <p:txBody>
          <a:bodyPr/>
          <a:lstStyle/>
          <a:p>
            <a:pPr>
              <a:defRPr/>
            </a:pPr>
            <a:endParaRPr lang="de-DE"/>
          </a:p>
        </p:txBody>
      </p:sp>
      <p:pic>
        <p:nvPicPr>
          <p:cNvPr id="2002027098" name="Grafik 5"/>
          <p:cNvPicPr>
            <a:picLocks noChangeAspect="1"/>
          </p:cNvPicPr>
          <p:nvPr/>
        </p:nvPicPr>
        <p:blipFill>
          <a:blip r:embed="rId3"/>
          <a:srcRect t="7514"/>
          <a:stretch/>
        </p:blipFill>
        <p:spPr bwMode="auto">
          <a:xfrm>
            <a:off x="-8382" y="16143"/>
            <a:ext cx="12200482" cy="6842010"/>
          </a:xfrm>
          <a:prstGeom prst="rect">
            <a:avLst/>
          </a:prstGeom>
        </p:spPr>
      </p:pic>
      <p:sp>
        <p:nvSpPr>
          <p:cNvPr id="967123927" name="Inhaltsplatzhalter 2"/>
          <p:cNvSpPr txBox="1"/>
          <p:nvPr/>
        </p:nvSpPr>
        <p:spPr bwMode="auto">
          <a:xfrm rot="-5399976">
            <a:off x="8624916" y="3332311"/>
            <a:ext cx="6809725" cy="241963"/>
          </a:xfrm>
          <a:prstGeom prst="rect">
            <a:avLst/>
          </a:prstGeom>
          <a:noFill/>
          <a:ln>
            <a:noFill/>
          </a:ln>
          <a:effectLst/>
        </p:spPr>
        <p:txBody>
          <a:bodyPr wrap="square" lIns="87225" tIns="43611" rIns="87225" bIns="43611" anchor="b">
            <a:no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tx1">
                    <a:lumMod val="50000"/>
                    <a:lumOff val="50000"/>
                  </a:schemeClr>
                </a:solidFill>
                <a:cs typeface="Arial"/>
              </a:rPr>
              <a:t>Foto: CC0.0, pixaby, Kevin Schneider - verändert</a:t>
            </a:r>
            <a:endParaRPr lang="it-IT" sz="1000" i="1">
              <a:solidFill>
                <a:schemeClr val="tx1">
                  <a:lumMod val="50000"/>
                  <a:lumOff val="50000"/>
                </a:schemeClr>
              </a:solidFil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1991756132" name="Titel 1"/>
          <p:cNvSpPr>
            <a:spLocks noGrp="1"/>
          </p:cNvSpPr>
          <p:nvPr>
            <p:ph type="title"/>
          </p:nvPr>
        </p:nvSpPr>
        <p:spPr bwMode="auto">
          <a:xfrm>
            <a:off x="4841461" y="365125"/>
            <a:ext cx="6512337" cy="585850"/>
          </a:xfrm>
        </p:spPr>
        <p:txBody>
          <a:bodyPr/>
          <a:lstStyle/>
          <a:p>
            <a:pPr>
              <a:defRPr/>
            </a:pPr>
            <a:r>
              <a:rPr lang="de-DE">
                <a:solidFill>
                  <a:schemeClr val="tx1">
                    <a:lumMod val="50000"/>
                    <a:lumOff val="50000"/>
                  </a:schemeClr>
                </a:solidFill>
              </a:rPr>
              <a:t>Finanzielle Nachteile?</a:t>
            </a:r>
            <a:endParaRPr/>
          </a:p>
        </p:txBody>
      </p:sp>
      <p:sp>
        <p:nvSpPr>
          <p:cNvPr id="1496133626" name="Inhaltsplatzhalter 2"/>
          <p:cNvSpPr>
            <a:spLocks noGrp="1"/>
          </p:cNvSpPr>
          <p:nvPr>
            <p:ph idx="1"/>
          </p:nvPr>
        </p:nvSpPr>
        <p:spPr bwMode="auto">
          <a:xfrm>
            <a:off x="838198" y="2179982"/>
            <a:ext cx="10515600" cy="3996979"/>
          </a:xfrm>
        </p:spPr>
        <p:txBody>
          <a:bodyPr>
            <a:normAutofit lnSpcReduction="10000"/>
          </a:bodyPr>
          <a:lstStyle/>
          <a:p>
            <a:pPr marL="0" indent="0">
              <a:buNone/>
              <a:defRPr/>
            </a:pPr>
            <a:r>
              <a:rPr lang="de-DE"/>
              <a:t>Manchmal kann man Geld sparen – manchmal kostet es aber auch mehr Geld (oder auch Zeit)</a:t>
            </a:r>
            <a:endParaRPr/>
          </a:p>
          <a:p>
            <a:pPr>
              <a:defRPr/>
            </a:pPr>
            <a:endParaRPr lang="de-DE"/>
          </a:p>
          <a:p>
            <a:pPr>
              <a:defRPr/>
            </a:pPr>
            <a:r>
              <a:rPr lang="de-DE"/>
              <a:t>Geld sparen</a:t>
            </a:r>
            <a:br>
              <a:rPr lang="de-DE"/>
            </a:br>
            <a:r>
              <a:rPr lang="de-DE"/>
              <a:t>(z.B. Energie sparen zu Hause, Fahrradfahren / Mitfahrgelegenheit statt eigenes Auto, keine Dinge gekauft (oder nur gebrauchtes))</a:t>
            </a:r>
            <a:endParaRPr/>
          </a:p>
          <a:p>
            <a:pPr>
              <a:defRPr/>
            </a:pPr>
            <a:r>
              <a:rPr lang="de-DE"/>
              <a:t>Mehr Geld benötigt</a:t>
            </a:r>
            <a:br>
              <a:rPr lang="de-DE"/>
            </a:br>
            <a:r>
              <a:rPr lang="de-DE"/>
              <a:t>(z.B. vegane Fleischersatzprodukte, Bio-Nahrungsmittel, Zug statt Flug)</a:t>
            </a:r>
            <a:endParaRPr/>
          </a:p>
          <a:p>
            <a:pPr>
              <a:defRPr/>
            </a:pPr>
            <a:endParaRPr lang="de-DE"/>
          </a:p>
          <a:p>
            <a:pPr marL="0" indent="0">
              <a:buNone/>
              <a:defRPr/>
            </a:pPr>
            <a:r>
              <a:rPr lang="de-DE"/>
              <a:t> </a:t>
            </a:r>
            <a:r>
              <a:rPr lang="de-DE" b="1"/>
              <a:t>Häufig, ist „unnachhaltige“ Alternative billiger</a:t>
            </a:r>
            <a:br>
              <a:rPr lang="de-DE"/>
            </a:br>
            <a:r>
              <a:rPr lang="de-DE"/>
              <a:t>(wegen </a:t>
            </a:r>
            <a:r>
              <a:rPr lang="de-DE" b="1"/>
              <a:t>externer Kosten</a:t>
            </a:r>
            <a:r>
              <a:rPr lang="de-DE"/>
              <a:t>, d.h. z.B. bei der industriellen Tierproduktion entstehen Treibhausgase und Nitratbelastung des Grundwassers, dadurch entstehen der Gesellschaft (vielleicht auch erst morgen oder anderswo auf der Erde) Kosten, diese werden von Allgemeinheit getragen, nicht vom Verursacher)</a:t>
            </a:r>
            <a:endParaRPr/>
          </a:p>
        </p:txBody>
      </p:sp>
      <p:sp>
        <p:nvSpPr>
          <p:cNvPr id="967406965" name="Foliennummernplatzhalter 5"/>
          <p:cNvSpPr>
            <a:spLocks noGrp="1"/>
          </p:cNvSpPr>
          <p:nvPr>
            <p:ph type="sldNum" sz="quarter" idx="12"/>
          </p:nvPr>
        </p:nvSpPr>
        <p:spPr bwMode="auto"/>
        <p:txBody>
          <a:bodyPr/>
          <a:lstStyle/>
          <a:p>
            <a:pPr>
              <a:defRPr/>
            </a:pPr>
            <a:fld id="{F6D3F022-6FEA-1FF2-F480-330A30B22576}" type="slidenum">
              <a:rPr lang="de-DE"/>
              <a:t>7</a:t>
            </a:fld>
            <a:endParaRPr lang="de-DE"/>
          </a:p>
        </p:txBody>
      </p:sp>
      <p:grpSp>
        <p:nvGrpSpPr>
          <p:cNvPr id="1735641693" name="Gruppieren 6"/>
          <p:cNvGrpSpPr/>
          <p:nvPr/>
        </p:nvGrpSpPr>
        <p:grpSpPr bwMode="auto">
          <a:xfrm>
            <a:off x="553121" y="0"/>
            <a:ext cx="3321878" cy="1868555"/>
            <a:chOff x="0" y="0"/>
            <a:chExt cx="12191999" cy="6858000"/>
          </a:xfrm>
        </p:grpSpPr>
        <p:pic>
          <p:nvPicPr>
            <p:cNvPr id="470990027" name="Grafik 7"/>
            <p:cNvPicPr>
              <a:picLocks noChangeAspect="1"/>
            </p:cNvPicPr>
            <p:nvPr/>
          </p:nvPicPr>
          <p:blipFill>
            <a:blip r:embed="rId2"/>
            <a:srcRect r="79259"/>
            <a:stretch/>
          </p:blipFill>
          <p:spPr bwMode="auto">
            <a:xfrm>
              <a:off x="0" y="0"/>
              <a:ext cx="2844798" cy="6858000"/>
            </a:xfrm>
            <a:prstGeom prst="rect">
              <a:avLst/>
            </a:prstGeom>
          </p:spPr>
        </p:pic>
        <p:pic>
          <p:nvPicPr>
            <p:cNvPr id="1195442724" name="Grafik 8"/>
            <p:cNvPicPr>
              <a:picLocks noChangeAspect="1"/>
            </p:cNvPicPr>
            <p:nvPr/>
          </p:nvPicPr>
          <p:blipFill>
            <a:blip r:embed="rId2"/>
            <a:srcRect l="56975" r="22037"/>
            <a:stretch/>
          </p:blipFill>
          <p:spPr bwMode="auto">
            <a:xfrm>
              <a:off x="4656666" y="0"/>
              <a:ext cx="2878666" cy="6858000"/>
            </a:xfrm>
            <a:prstGeom prst="rect">
              <a:avLst/>
            </a:prstGeom>
          </p:spPr>
        </p:pic>
        <p:pic>
          <p:nvPicPr>
            <p:cNvPr id="174977169" name="Grafik 9"/>
            <p:cNvPicPr>
              <a:picLocks noChangeAspect="1"/>
            </p:cNvPicPr>
            <p:nvPr/>
          </p:nvPicPr>
          <p:blipFill>
            <a:blip r:embed="rId2"/>
            <a:srcRect l="77284"/>
            <a:stretch/>
          </p:blipFill>
          <p:spPr bwMode="auto">
            <a:xfrm>
              <a:off x="9076266" y="0"/>
              <a:ext cx="3115733" cy="6858000"/>
            </a:xfrm>
            <a:prstGeom prst="rect">
              <a:avLst/>
            </a:prstGeom>
          </p:spPr>
        </p:pic>
        <p:pic>
          <p:nvPicPr>
            <p:cNvPr id="796367113" name="Grafik 10"/>
            <p:cNvPicPr>
              <a:picLocks noChangeAspect="1"/>
            </p:cNvPicPr>
            <p:nvPr/>
          </p:nvPicPr>
          <p:blipFill>
            <a:blip r:embed="rId2"/>
            <a:srcRect l="75840" r="22037"/>
            <a:stretch/>
          </p:blipFill>
          <p:spPr bwMode="auto">
            <a:xfrm>
              <a:off x="7517762" y="0"/>
              <a:ext cx="1558503" cy="6858000"/>
            </a:xfrm>
            <a:prstGeom prst="rect">
              <a:avLst/>
            </a:prstGeom>
          </p:spPr>
        </p:pic>
        <p:pic>
          <p:nvPicPr>
            <p:cNvPr id="1721822823" name="Grafik 11"/>
            <p:cNvPicPr>
              <a:picLocks noChangeAspect="1"/>
            </p:cNvPicPr>
            <p:nvPr/>
          </p:nvPicPr>
          <p:blipFill>
            <a:blip r:embed="rId2"/>
            <a:srcRect l="17777" r="79259"/>
            <a:stretch/>
          </p:blipFill>
          <p:spPr bwMode="auto">
            <a:xfrm>
              <a:off x="2654298" y="0"/>
              <a:ext cx="2002366" cy="6858000"/>
            </a:xfrm>
            <a:prstGeom prst="rect">
              <a:avLst/>
            </a:prstGeom>
          </p:spPr>
        </p:pic>
      </p:grpSp>
      <p:sp>
        <p:nvSpPr>
          <p:cNvPr id="596624420" name="Rechteck 2"/>
          <p:cNvSpPr/>
          <p:nvPr/>
        </p:nvSpPr>
        <p:spPr bwMode="auto">
          <a:xfrm rot="16199932">
            <a:off x="-3162621" y="3145452"/>
            <a:ext cx="6861227" cy="570321"/>
          </a:xfrm>
          <a:prstGeom prst="rect">
            <a:avLst/>
          </a:prstGeom>
          <a:solidFill>
            <a:srgbClr val="00A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2400" b="1"/>
              <a:t>Hintergrundinformation für Leiter:in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43220312" name="Titel 1"/>
          <p:cNvSpPr>
            <a:spLocks noGrp="1"/>
          </p:cNvSpPr>
          <p:nvPr>
            <p:ph type="title"/>
          </p:nvPr>
        </p:nvSpPr>
        <p:spPr bwMode="auto"/>
        <p:txBody>
          <a:bodyPr/>
          <a:lstStyle/>
          <a:p>
            <a:pPr>
              <a:defRPr/>
            </a:pPr>
            <a:endParaRPr lang="de-DE"/>
          </a:p>
        </p:txBody>
      </p:sp>
      <p:sp>
        <p:nvSpPr>
          <p:cNvPr id="1788526281" name="Content Placeholder 2"/>
          <p:cNvSpPr>
            <a:spLocks noGrp="1"/>
          </p:cNvSpPr>
          <p:nvPr>
            <p:ph idx="1"/>
          </p:nvPr>
        </p:nvSpPr>
        <p:spPr bwMode="auto"/>
        <p:txBody>
          <a:bodyPr/>
          <a:lstStyle/>
          <a:p>
            <a:pPr>
              <a:defRPr/>
            </a:pPr>
            <a:endParaRPr/>
          </a:p>
        </p:txBody>
      </p:sp>
      <p:pic>
        <p:nvPicPr>
          <p:cNvPr id="2049754606" name="Inhaltsplatzhalter 3"/>
          <p:cNvPicPr>
            <a:picLocks noGrp="1" noChangeAspect="1"/>
          </p:cNvPicPr>
          <p:nvPr/>
        </p:nvPicPr>
        <p:blipFill>
          <a:blip r:embed="rId2"/>
          <a:srcRect l="288" t="19254" r="8567" b="3519"/>
          <a:stretch/>
        </p:blipFill>
        <p:spPr bwMode="auto">
          <a:xfrm>
            <a:off x="10293" y="-9338"/>
            <a:ext cx="12187109" cy="6884006"/>
          </a:xfrm>
          <a:prstGeom prst="rect">
            <a:avLst/>
          </a:prstGeom>
        </p:spPr>
      </p:pic>
      <p:sp>
        <p:nvSpPr>
          <p:cNvPr id="1813879470" name="Inhaltsplatzhalter 2"/>
          <p:cNvSpPr txBox="1"/>
          <p:nvPr/>
        </p:nvSpPr>
        <p:spPr bwMode="auto">
          <a:xfrm rot="-5399976">
            <a:off x="8600493" y="3324424"/>
            <a:ext cx="6858524" cy="241963"/>
          </a:xfrm>
          <a:prstGeom prst="rect">
            <a:avLst/>
          </a:prstGeom>
          <a:noFill/>
          <a:ln>
            <a:noFill/>
          </a:ln>
          <a:effectLst/>
        </p:spPr>
        <p:txBody>
          <a:bodyPr wrap="square" lIns="87225" tIns="43611" rIns="87225" bIns="43611" anchor="b">
            <a:no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i="1">
                <a:solidFill>
                  <a:schemeClr val="bg1"/>
                </a:solidFill>
                <a:cs typeface="Arial"/>
              </a:rPr>
              <a:t>Foto: CC0.0, pixaby, Lutz Peter</a:t>
            </a:r>
            <a:endParaRPr lang="it-IT" sz="1000" i="1">
              <a:solidFill>
                <a:schemeClr val="bg1"/>
              </a:solidFil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27630004" name="Titel 6"/>
          <p:cNvSpPr>
            <a:spLocks noGrp="1"/>
          </p:cNvSpPr>
          <p:nvPr>
            <p:ph type="title"/>
          </p:nvPr>
        </p:nvSpPr>
        <p:spPr bwMode="auto"/>
        <p:txBody>
          <a:bodyPr>
            <a:normAutofit/>
          </a:bodyPr>
          <a:lstStyle/>
          <a:p>
            <a:pPr>
              <a:defRPr/>
            </a:pPr>
            <a:endParaRPr/>
          </a:p>
        </p:txBody>
      </p:sp>
      <p:pic>
        <p:nvPicPr>
          <p:cNvPr id="658186899" name="Grafik 4"/>
          <p:cNvPicPr>
            <a:picLocks noChangeAspect="1"/>
          </p:cNvPicPr>
          <p:nvPr/>
        </p:nvPicPr>
        <p:blipFill>
          <a:blip r:embed="rId3"/>
          <a:srcRect l="-12" t="4821" r="17876" b="12920"/>
          <a:stretch/>
        </p:blipFill>
        <p:spPr bwMode="auto">
          <a:xfrm>
            <a:off x="2801" y="0"/>
            <a:ext cx="12186396" cy="6842648"/>
          </a:xfrm>
          <a:prstGeom prst="rect">
            <a:avLst/>
          </a:prstGeom>
        </p:spPr>
      </p:pic>
      <p:sp>
        <p:nvSpPr>
          <p:cNvPr id="1449438867" name="Inhaltsplatzhalter 2"/>
          <p:cNvSpPr txBox="1"/>
          <p:nvPr/>
        </p:nvSpPr>
        <p:spPr bwMode="auto">
          <a:xfrm rot="-5399976">
            <a:off x="7831664" y="2524711"/>
            <a:ext cx="8396213" cy="239657"/>
          </a:xfrm>
          <a:prstGeom prst="rect">
            <a:avLst/>
          </a:prstGeom>
          <a:noFill/>
          <a:ln>
            <a:noFill/>
          </a:ln>
          <a:effectLst/>
        </p:spPr>
        <p:txBody>
          <a:bodyPr wrap="square" lIns="87225" tIns="43611" rIns="87225" bIns="43611" anchor="b">
            <a:spAutoFit/>
          </a:bodyPr>
          <a:lstStyle>
            <a:lvl1pPr defTabSz="873124">
              <a:spcBef>
                <a:spcPts val="0"/>
              </a:spcBef>
              <a:buFont typeface="Arial Narrow"/>
              <a:buChar char="»"/>
              <a:defRPr sz="1600">
                <a:solidFill>
                  <a:srgbClr val="333333"/>
                </a:solidFill>
                <a:latin typeface="Arial"/>
              </a:defRPr>
            </a:lvl1pPr>
            <a:lvl2pPr marL="436563" indent="-285750" defTabSz="873124">
              <a:spcBef>
                <a:spcPts val="0"/>
              </a:spcBef>
              <a:buFont typeface="Symbol"/>
              <a:buChar char="-"/>
              <a:defRPr sz="1400">
                <a:solidFill>
                  <a:srgbClr val="333333"/>
                </a:solidFill>
                <a:latin typeface="Arial"/>
              </a:defRPr>
            </a:lvl2pPr>
            <a:lvl3pPr marL="873124" indent="-228600" defTabSz="873124">
              <a:spcBef>
                <a:spcPts val="0"/>
              </a:spcBef>
              <a:buFont typeface="Symbol"/>
              <a:buChar char="-"/>
              <a:defRPr sz="1400">
                <a:solidFill>
                  <a:srgbClr val="333333"/>
                </a:solidFill>
                <a:latin typeface="Arial"/>
              </a:defRPr>
            </a:lvl3pPr>
            <a:lvl4pPr marL="1309687" indent="-228600" defTabSz="873124">
              <a:spcBef>
                <a:spcPts val="0"/>
              </a:spcBef>
              <a:buFont typeface="Symbol"/>
              <a:buChar char="-"/>
              <a:defRPr sz="1400">
                <a:solidFill>
                  <a:srgbClr val="333333"/>
                </a:solidFill>
                <a:latin typeface="Arial"/>
              </a:defRPr>
            </a:lvl4pPr>
            <a:lvl5pPr marL="1744662" indent="-228600" defTabSz="873124">
              <a:spcBef>
                <a:spcPts val="0"/>
              </a:spcBef>
              <a:buFont typeface="Symbol"/>
              <a:buChar char="-"/>
              <a:defRPr sz="1400">
                <a:solidFill>
                  <a:srgbClr val="333333"/>
                </a:solidFill>
                <a:latin typeface="Arial"/>
              </a:defRPr>
            </a:lvl5pPr>
            <a:lvl6pPr marL="2201862" indent="-228600" defTabSz="873124">
              <a:spcBef>
                <a:spcPts val="0"/>
              </a:spcBef>
              <a:spcAft>
                <a:spcPts val="0"/>
              </a:spcAft>
              <a:buFont typeface="Symbol"/>
              <a:buChar char="-"/>
              <a:defRPr sz="1400">
                <a:solidFill>
                  <a:srgbClr val="333333"/>
                </a:solidFill>
                <a:latin typeface="Arial"/>
              </a:defRPr>
            </a:lvl6pPr>
            <a:lvl7pPr marL="2659062" indent="-228600" defTabSz="873124">
              <a:spcBef>
                <a:spcPts val="0"/>
              </a:spcBef>
              <a:spcAft>
                <a:spcPts val="0"/>
              </a:spcAft>
              <a:buFont typeface="Symbol"/>
              <a:buChar char="-"/>
              <a:defRPr sz="1400">
                <a:solidFill>
                  <a:srgbClr val="333333"/>
                </a:solidFill>
                <a:latin typeface="Arial"/>
              </a:defRPr>
            </a:lvl7pPr>
            <a:lvl8pPr marL="3116261" indent="-228600" defTabSz="873124">
              <a:spcBef>
                <a:spcPts val="0"/>
              </a:spcBef>
              <a:spcAft>
                <a:spcPts val="0"/>
              </a:spcAft>
              <a:buFont typeface="Symbol"/>
              <a:buChar char="-"/>
              <a:defRPr sz="1400">
                <a:solidFill>
                  <a:srgbClr val="333333"/>
                </a:solidFill>
                <a:latin typeface="Arial"/>
              </a:defRPr>
            </a:lvl8pPr>
            <a:lvl9pPr marL="3573462" indent="-228600" defTabSz="873124">
              <a:spcBef>
                <a:spcPts val="0"/>
              </a:spcBef>
              <a:spcAft>
                <a:spcPts val="0"/>
              </a:spcAft>
              <a:buFont typeface="Symbol"/>
              <a:buChar char="-"/>
              <a:defRPr sz="1400">
                <a:solidFill>
                  <a:srgbClr val="333333"/>
                </a:solidFill>
                <a:latin typeface="Arial"/>
              </a:defRPr>
            </a:lvl9pPr>
          </a:lstStyle>
          <a:p>
            <a:pPr>
              <a:spcBef>
                <a:spcPts val="0"/>
              </a:spcBef>
              <a:spcAft>
                <a:spcPts val="0"/>
              </a:spcAft>
              <a:buNone/>
              <a:defRPr/>
            </a:pPr>
            <a:r>
              <a:rPr lang="de-DE" sz="1000" b="0" i="1">
                <a:solidFill>
                  <a:schemeClr val="bg1"/>
                </a:solidFill>
                <a:cs typeface="Arial"/>
              </a:rPr>
              <a:t>Foto: CC0.0, pixaby, FGMsp</a:t>
            </a:r>
            <a:endParaRPr sz="1000" b="0" i="1">
              <a:solidFill>
                <a:schemeClr val="bg1"/>
              </a:solidFill>
              <a:cs typeface="Arial"/>
            </a:endParaRPr>
          </a:p>
        </p:txBody>
      </p:sp>
    </p:spTree>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2913</Words>
  <Application>Microsoft Office PowerPoint</Application>
  <DocSecurity>0</DocSecurity>
  <PresentationFormat>Breitbild</PresentationFormat>
  <Paragraphs>329</Paragraphs>
  <Slides>47</Slides>
  <Notes>10</Notes>
  <HiddenSlides>13</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47</vt:i4>
      </vt:variant>
    </vt:vector>
  </HeadingPairs>
  <TitlesOfParts>
    <vt:vector size="54" baseType="lpstr">
      <vt:lpstr>Arial</vt:lpstr>
      <vt:lpstr>Arial Narrow</vt:lpstr>
      <vt:lpstr>Calibri</vt:lpstr>
      <vt:lpstr>Georgia</vt:lpstr>
      <vt:lpstr>Symbol</vt:lpstr>
      <vt:lpstr>Times New Roman</vt:lpstr>
      <vt:lpstr>Office</vt:lpstr>
      <vt:lpstr>Information für Dozent*in zu diesem Foliensatz:</vt:lpstr>
      <vt:lpstr> Wissensbasierte Veränderungsexperimente für Klimaschutz im Alltag</vt:lpstr>
      <vt:lpstr>PowerPoint-Präsentation</vt:lpstr>
      <vt:lpstr>Welche Grenzen zeigen sich?</vt:lpstr>
      <vt:lpstr>Was ist schwierig?  Welche Hindernisse gibt es dafür, dass alle Menschen so handeln wie Ihr in Eurer Footprint Challenge?</vt:lpstr>
      <vt:lpstr>PowerPoint-Präsentation</vt:lpstr>
      <vt:lpstr>Finanzielle Nachteile?</vt:lpstr>
      <vt:lpstr>PowerPoint-Präsentation</vt:lpstr>
      <vt:lpstr>PowerPoint-Präsentation</vt:lpstr>
      <vt:lpstr>PowerPoint-Präsentation</vt:lpstr>
      <vt:lpstr>Angebot?</vt:lpstr>
      <vt:lpstr>PowerPoint-Präsentation</vt:lpstr>
      <vt:lpstr>Sozial akzeptiert?</vt:lpstr>
      <vt:lpstr>PowerPoint-Präsentation</vt:lpstr>
      <vt:lpstr>Zu komplex?</vt:lpstr>
      <vt:lpstr>Die schiefe Ebene</vt:lpstr>
      <vt:lpstr>Wer hat den Fußabdruck massiv gepusht?</vt:lpstr>
      <vt:lpstr>Wer hat den Fußabdruck massiv gepusht?</vt:lpstr>
      <vt:lpstr>Wer hat eigentlich den Fußabdruck massiv unterstützt?</vt:lpstr>
      <vt:lpstr>Fußabdruck vs. Handabdruck</vt:lpstr>
      <vt:lpstr>Verhältnis von Handeln und Struktur</vt:lpstr>
      <vt:lpstr>PowerPoint-Präsentation</vt:lpstr>
      <vt:lpstr>Transformatives Engagement</vt:lpstr>
      <vt:lpstr>PowerPoint-Präsentation</vt:lpstr>
      <vt:lpstr>Ordonomische Perspektive</vt:lpstr>
      <vt:lpstr>PowerPoint-Präsentation</vt:lpstr>
      <vt:lpstr>Klimaschutzhandeln: Mit Hand und Fuß!</vt:lpstr>
      <vt:lpstr>PowerPoint-Präsentation</vt:lpstr>
      <vt:lpstr>Wo ist der Schalthebel?</vt:lpstr>
      <vt:lpstr>PowerPoint-Präsentation</vt:lpstr>
      <vt:lpstr>Die schiefe Ebene kippt, wenn:</vt:lpstr>
      <vt:lpstr>Handprint? Was andere bereits getan haben: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vt:lpstr>
      <vt:lpstr>PowerPoint-Präsentation</vt:lpstr>
      <vt:lpstr>PowerPoint-Präsentation</vt:lpstr>
      <vt:lpstr>Was kann mein Hebel für Veränderung sein?</vt:lpstr>
      <vt:lpstr>Handlomat / Handabdruck-Test</vt:lpstr>
      <vt:lpstr>Arbeitsblatt:</vt:lpstr>
      <vt:lpstr> Wissensbasierte Veränderungsexperimente für Klimaschutz im Alltag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#climatechallenge</dc:title>
  <dc:subject/>
  <dc:creator>Markus Szaguhn</dc:creator>
  <cp:keywords/>
  <dc:description/>
  <cp:lastModifiedBy>Raphael Buhrmann</cp:lastModifiedBy>
  <cp:revision>223</cp:revision>
  <dcterms:created xsi:type="dcterms:W3CDTF">2017-05-08T08:33:38Z</dcterms:created>
  <dcterms:modified xsi:type="dcterms:W3CDTF">2023-08-07T16:43:02Z</dcterms:modified>
  <cp:category/>
  <dc:identifier/>
  <cp:contentStatus/>
  <dc:language/>
  <cp:version/>
</cp:coreProperties>
</file>